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3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4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2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0" r:id="rId47"/>
    <p:sldId id="303" r:id="rId48"/>
    <p:sldId id="29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744329-3C74-4E1F-AF98-B32EBAC4C9EC}" v="201" dt="2022-06-20T11:35:52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00600" y="6356350"/>
            <a:ext cx="3352800" cy="3651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Graduation Project 2022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GB" i="1" dirty="0"/>
              <a:t>24/05/2022</a:t>
            </a:r>
          </a:p>
          <a:p>
            <a:pPr algn="ctr"/>
            <a:r>
              <a:rPr lang="en-GB" i="1" dirty="0"/>
              <a:t>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74427"/>
            <a:ext cx="791817" cy="32897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892826" cy="365125"/>
          </a:xfrm>
        </p:spPr>
        <p:txBody>
          <a:bodyPr/>
          <a:lstStyle>
            <a:lvl1pPr algn="r">
              <a:defRPr b="1"/>
            </a:lvl1pPr>
          </a:lstStyle>
          <a:p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600200" y="6434092"/>
            <a:ext cx="27432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Faculty of Informatics and Computer Science </a:t>
            </a:r>
            <a:endParaRPr lang="en-GB" sz="11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37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11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8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892826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00600" y="6356350"/>
            <a:ext cx="3352800" cy="365125"/>
          </a:xfrm>
        </p:spPr>
        <p:txBody>
          <a:bodyPr/>
          <a:lstStyle/>
          <a:p>
            <a:r>
              <a:rPr lang="en-US" dirty="0"/>
              <a:t>Graduation Project 2022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74427"/>
            <a:ext cx="791817" cy="32897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600200" y="6434092"/>
            <a:ext cx="27432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Faculty of Informatics and Computer Science </a:t>
            </a:r>
            <a:endParaRPr lang="en-GB" sz="11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57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14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05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28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220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69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7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93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F4ECE-7A97-4B23-8B5C-FA55BAADF54A}" type="datetimeFigureOut">
              <a:rPr lang="en-GB" smtClean="0"/>
              <a:t>19/06/2022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0E8D-008B-49ED-ADC0-5730A572F6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49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Adversarial Text-to-Image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Generating an image from a text description using 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263865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B011-DA56-85E7-C263-9822283B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F4554-1097-1C7C-4FDC-87CFB8432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training for 1000 epochs, it scored Fréchet Inception Distance (FID) of 421</a:t>
            </a:r>
          </a:p>
        </p:txBody>
      </p:sp>
    </p:spTree>
    <p:extLst>
      <p:ext uri="{BB962C8B-B14F-4D97-AF65-F5344CB8AC3E}">
        <p14:creationId xmlns:p14="http://schemas.microsoft.com/office/powerpoint/2010/main" val="38109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9055-C88C-B251-7265-A5C39AFF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attempt: Instance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2AD8-30E5-B57E-1AE6-09BA4038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selection is a technique to choose a subset of a dataset that represents the training data to </a:t>
            </a:r>
            <a:r>
              <a:rPr lang="en-US" b="1" dirty="0"/>
              <a:t>reduce its size </a:t>
            </a:r>
            <a:r>
              <a:rPr lang="en-US" dirty="0"/>
              <a:t>or </a:t>
            </a:r>
            <a:r>
              <a:rPr lang="en-US" b="1" dirty="0"/>
              <a:t>remove noisy points.</a:t>
            </a:r>
          </a:p>
          <a:p>
            <a:r>
              <a:rPr lang="en-US" dirty="0"/>
              <a:t>Instance selection is used for classification problems</a:t>
            </a:r>
          </a:p>
          <a:p>
            <a:r>
              <a:rPr lang="en-US" dirty="0"/>
              <a:t>Instance selection goes through two steps.</a:t>
            </a:r>
          </a:p>
          <a:p>
            <a:r>
              <a:rPr lang="en-US" dirty="0"/>
              <a:t>Image embedding projection F(x) using Inspection model</a:t>
            </a:r>
          </a:p>
          <a:p>
            <a:r>
              <a:rPr lang="en-US" dirty="0"/>
              <a:t>Each image is scored by scoring function H(F(x))</a:t>
            </a:r>
          </a:p>
          <a:p>
            <a:r>
              <a:rPr lang="en-US" dirty="0"/>
              <a:t>The selected instance is the top N%</a:t>
            </a:r>
          </a:p>
          <a:p>
            <a:endParaRPr lang="en-US" dirty="0"/>
          </a:p>
          <a:p>
            <a:endParaRPr lang="ar-EG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1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9E5F-23A6-8A9B-D4AF-861C88FF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attempt: Instance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E5A9-8228-FE2C-645B-91C3FB002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our trial we choose the best </a:t>
            </a:r>
            <a:r>
              <a:rPr lang="en-US" i="1" dirty="0"/>
              <a:t>70%	</a:t>
            </a:r>
          </a:p>
          <a:p>
            <a:r>
              <a:rPr lang="en-US" dirty="0"/>
              <a:t>It was built on top of GAN-INT-CLS</a:t>
            </a:r>
          </a:p>
          <a:p>
            <a:r>
              <a:rPr lang="en-US" dirty="0"/>
              <a:t>We observed:</a:t>
            </a:r>
          </a:p>
          <a:p>
            <a:r>
              <a:rPr lang="en-US" dirty="0"/>
              <a:t>The training time is improved by </a:t>
            </a:r>
            <a:r>
              <a:rPr lang="en-US" i="1" dirty="0"/>
              <a:t>37%</a:t>
            </a:r>
          </a:p>
          <a:p>
            <a:r>
              <a:rPr lang="en-US" dirty="0"/>
              <a:t>There is a room for a larger model</a:t>
            </a:r>
          </a:p>
          <a:p>
            <a:r>
              <a:rPr lang="en-US" dirty="0"/>
              <a:t>It scored an FID of </a:t>
            </a:r>
            <a:r>
              <a:rPr lang="en-US" i="1" dirty="0"/>
              <a:t>435</a:t>
            </a:r>
            <a:r>
              <a:rPr lang="en-US" dirty="0"/>
              <a:t>, compared to </a:t>
            </a:r>
            <a:r>
              <a:rPr lang="en-US" i="1" dirty="0"/>
              <a:t>421</a:t>
            </a:r>
            <a:r>
              <a:rPr lang="en-US" dirty="0"/>
              <a:t> with only </a:t>
            </a:r>
            <a:r>
              <a:rPr lang="en-US" i="1" dirty="0"/>
              <a:t>630</a:t>
            </a:r>
            <a:r>
              <a:rPr lang="en-US" dirty="0"/>
              <a:t> epochs</a:t>
            </a:r>
          </a:p>
          <a:p>
            <a:r>
              <a:rPr lang="en-US" dirty="0"/>
              <a:t>Qualitatively it was not good</a:t>
            </a:r>
          </a:p>
        </p:txBody>
      </p:sp>
    </p:spTree>
    <p:extLst>
      <p:ext uri="{BB962C8B-B14F-4D97-AF65-F5344CB8AC3E}">
        <p14:creationId xmlns:p14="http://schemas.microsoft.com/office/powerpoint/2010/main" val="283290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4C1E-E297-E651-1802-105CB4DA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 dirty="0"/>
              <a:t>Second attempt: Instance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44746-3EE9-EBEA-483E-4481E6E4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Output for “</a:t>
            </a:r>
            <a:r>
              <a:rPr lang="en-US" sz="2000" kern="1200" dirty="0">
                <a:effectLst/>
                <a:latin typeface="+mn-lt"/>
                <a:ea typeface="+mn-ea"/>
                <a:cs typeface="+mn-cs"/>
              </a:rPr>
              <a:t>This bird has red head and blue body.”</a:t>
            </a:r>
          </a:p>
          <a:p>
            <a:r>
              <a:rPr lang="en-US" sz="2000" dirty="0"/>
              <a:t>It shows the model repeating itself. </a:t>
            </a:r>
          </a:p>
          <a:p>
            <a:r>
              <a:rPr lang="en-US" sz="2000" dirty="0"/>
              <a:t>The image does not correspond to the text however it has red and blue colors.</a:t>
            </a:r>
          </a:p>
          <a:p>
            <a:r>
              <a:rPr lang="en-US" sz="2000" dirty="0"/>
              <a:t>It trained for 671 epochs</a:t>
            </a:r>
          </a:p>
          <a:p>
            <a:r>
              <a:rPr lang="en-US" sz="2000" dirty="0"/>
              <a:t>It needs further investigation.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ifferent, old, colorful&#10;&#10;Description automatically generated">
            <a:extLst>
              <a:ext uri="{FF2B5EF4-FFF2-40B4-BE49-F238E27FC236}">
                <a16:creationId xmlns:a16="http://schemas.microsoft.com/office/drawing/2014/main" id="{C5CB1AD8-0A1D-669B-1372-63449020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079838"/>
            <a:ext cx="6019331" cy="46950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962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7EA4-067B-D903-F0AD-DF0A6175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Attempt use bigger model with instance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2E0A9-785E-8AC0-FB31-1CD623D03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Instance selection allows downsizing, and subsequently, allows upsizing</a:t>
            </a:r>
          </a:p>
          <a:p>
            <a:r>
              <a:rPr lang="en-US" dirty="0"/>
              <a:t>In this attempt, we will try to add more batch normalization layers to the model before each leaky </a:t>
            </a:r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4277628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4E21-00EF-BEBE-1260-8934FC0F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Attempt use bigger model with instance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3EB26-DF27-0662-2304-7088909DE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Quantitively, it scored an FID of 537</a:t>
            </a:r>
          </a:p>
          <a:p>
            <a:r>
              <a:rPr lang="en-US" dirty="0"/>
              <a:t>Which in comparison, to its simpler counterpart it performed worse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9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9B28A-8BD6-3176-5D91-5024BECD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400" dirty="0"/>
              <a:t>Third Attempt use bigger model with instance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3DE8-7207-EC61-7C77-4E55FE256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Output for “This bird has red head and blue body”</a:t>
            </a:r>
          </a:p>
          <a:p>
            <a:r>
              <a:rPr lang="en-US" sz="2000" dirty="0"/>
              <a:t>Qualitatively, it looks better</a:t>
            </a:r>
          </a:p>
          <a:p>
            <a:r>
              <a:rPr lang="en-US" sz="2000" dirty="0"/>
              <a:t>It has a better alignment with the text</a:t>
            </a:r>
          </a:p>
          <a:p>
            <a:r>
              <a:rPr lang="en-US" sz="2000" dirty="0"/>
              <a:t>It is structurally better</a:t>
            </a:r>
          </a:p>
          <a:p>
            <a:r>
              <a:rPr lang="en-US" sz="2000" dirty="0"/>
              <a:t>It lacks diversity. </a:t>
            </a:r>
          </a:p>
          <a:p>
            <a:r>
              <a:rPr lang="en-US" sz="2000" dirty="0"/>
              <a:t>It trained for 731 epochs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ifferent, colorful, various, old&#10;&#10;Description automatically generated">
            <a:extLst>
              <a:ext uri="{FF2B5EF4-FFF2-40B4-BE49-F238E27FC236}">
                <a16:creationId xmlns:a16="http://schemas.microsoft.com/office/drawing/2014/main" id="{20025440-60DE-5B57-AEF6-B0E5F328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012120"/>
            <a:ext cx="6019331" cy="48305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6951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B6F5-C2E5-B418-F757-B22CA38F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Attempt: “Create embedding from scratch”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1B5D2-D5BA-19BB-7919-B51FE11C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attempt has two subsections </a:t>
            </a:r>
          </a:p>
          <a:p>
            <a:r>
              <a:rPr lang="en-US" dirty="0"/>
              <a:t>CBOW embeddings</a:t>
            </a:r>
          </a:p>
          <a:p>
            <a:r>
              <a:rPr lang="en-US" dirty="0" err="1"/>
              <a:t>Skipgram</a:t>
            </a:r>
            <a:r>
              <a:rPr lang="en-US" dirty="0"/>
              <a:t> embeddings</a:t>
            </a:r>
          </a:p>
        </p:txBody>
      </p:sp>
    </p:spTree>
    <p:extLst>
      <p:ext uri="{BB962C8B-B14F-4D97-AF65-F5344CB8AC3E}">
        <p14:creationId xmlns:p14="http://schemas.microsoft.com/office/powerpoint/2010/main" val="385823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CECE-513F-B021-D21C-0E67AC4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Attempt: “Create embedding from scratch”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5210-A219-BA6A-E76A-7AA5C22C0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observed it to be failed attempt</a:t>
            </a:r>
          </a:p>
          <a:p>
            <a:r>
              <a:rPr lang="en-US" dirty="0"/>
              <a:t>The dataset is not big enough for the embedding</a:t>
            </a:r>
          </a:p>
          <a:p>
            <a:r>
              <a:rPr lang="en-US" dirty="0"/>
              <a:t>Quantitively the skip-gram scored FID of  1122 and CBOW has scored 1173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47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28B8-2BC3-2712-B8CA-F9DF656C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100" dirty="0"/>
              <a:t>Fourth Attempt: “Create embedding from scratch”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7812A-B13F-7190-B3BD-321CA74D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Output for “This bird has red head and blue body”</a:t>
            </a:r>
          </a:p>
          <a:p>
            <a:r>
              <a:rPr lang="en-US" sz="2000" dirty="0"/>
              <a:t>Qualitative assessment for CBOW </a:t>
            </a:r>
          </a:p>
          <a:p>
            <a:r>
              <a:rPr lang="en-US" sz="2000" dirty="0"/>
              <a:t>It clearly looks nothing like the caption</a:t>
            </a:r>
          </a:p>
          <a:p>
            <a:r>
              <a:rPr lang="en-US" sz="2000" dirty="0"/>
              <a:t>It failed to structure birds</a:t>
            </a:r>
          </a:p>
          <a:p>
            <a:r>
              <a:rPr lang="en-US" sz="2000" dirty="0"/>
              <a:t>It was trained for 201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ifferent, gallery, various, bunch&#10;&#10;Description automatically generated">
            <a:extLst>
              <a:ext uri="{FF2B5EF4-FFF2-40B4-BE49-F238E27FC236}">
                <a16:creationId xmlns:a16="http://schemas.microsoft.com/office/drawing/2014/main" id="{7E347DAF-3821-FB7D-2ED6-2182AB5A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02410"/>
            <a:ext cx="6019331" cy="464993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632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67E7-8D1D-DA16-58C7-EE2412AD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and its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90123-7A00-381D-3713-A18E86138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photo-realistic images matching a text description </a:t>
            </a:r>
          </a:p>
          <a:p>
            <a:r>
              <a:rPr lang="en-US" dirty="0"/>
              <a:t>This can be used for image editing</a:t>
            </a:r>
            <a:endParaRPr lang="ar-EG" dirty="0"/>
          </a:p>
          <a:p>
            <a:r>
              <a:rPr lang="en-US" dirty="0"/>
              <a:t>It also can be used by artists to visualize an initial form of their works</a:t>
            </a:r>
          </a:p>
          <a:p>
            <a:r>
              <a:rPr lang="en-US" dirty="0"/>
              <a:t>It can be used for image retrieval by trying to generate images and search for images that closely match the generated.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4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D5E3-71A6-2FB0-4AD9-1E3FA5D4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100"/>
              <a:t>Fourth Attempt: “Create embedding from scratch”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851-87EE-58EB-7305-614718A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Output for “This bird has red head and blue body”</a:t>
            </a:r>
          </a:p>
          <a:p>
            <a:r>
              <a:rPr lang="en-US" sz="2000" dirty="0"/>
              <a:t>Qualitative assessment for CBOW </a:t>
            </a:r>
          </a:p>
          <a:p>
            <a:r>
              <a:rPr lang="en-US" sz="2000" dirty="0"/>
              <a:t>It clearly looks nothing like the caption</a:t>
            </a:r>
          </a:p>
          <a:p>
            <a:r>
              <a:rPr lang="en-US" sz="2000" dirty="0"/>
              <a:t>It failed to structure birds</a:t>
            </a:r>
          </a:p>
          <a:p>
            <a:r>
              <a:rPr lang="en-US" sz="2000" dirty="0"/>
              <a:t>It was trained for 661 epochs.</a:t>
            </a:r>
          </a:p>
          <a:p>
            <a:r>
              <a:rPr lang="en-US" sz="2000" dirty="0"/>
              <a:t>It has some understanding of colors, but very low fidelity </a:t>
            </a:r>
          </a:p>
          <a:p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ifferent, colorful, various&#10;&#10;Description automatically generated">
            <a:extLst>
              <a:ext uri="{FF2B5EF4-FFF2-40B4-BE49-F238E27FC236}">
                <a16:creationId xmlns:a16="http://schemas.microsoft.com/office/drawing/2014/main" id="{07599707-6905-5385-9096-AD3A89A7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79" y="807593"/>
            <a:ext cx="5265897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7203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D4F4-0A11-84FA-DA02-FFDFE68F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Fifth Attempt: Use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0151F-FEE6-4E9A-4696-5BA88E5F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of the image has a clear impact on the generated image</a:t>
            </a:r>
          </a:p>
          <a:p>
            <a:r>
              <a:rPr lang="en-US" dirty="0"/>
              <a:t>On this attempt the BERT pooled output was used as an input vector.</a:t>
            </a:r>
          </a:p>
        </p:txBody>
      </p:sp>
    </p:spTree>
    <p:extLst>
      <p:ext uri="{BB962C8B-B14F-4D97-AF65-F5344CB8AC3E}">
        <p14:creationId xmlns:p14="http://schemas.microsoft.com/office/powerpoint/2010/main" val="353183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8D5-E2D5-5608-5C5D-09D089BC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Fifth Attempt: Use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E888E-0909-A63F-03F4-2C712E64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difference is that dimension of the pooled output is 768</a:t>
            </a:r>
          </a:p>
          <a:p>
            <a:r>
              <a:rPr lang="en-US" dirty="0"/>
              <a:t> In the previous trials the input dimension was 300</a:t>
            </a:r>
          </a:p>
          <a:p>
            <a:r>
              <a:rPr lang="en-US" dirty="0"/>
              <a:t>Quantitively, it was the best attempt so far scoring 294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3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E59A-F86D-871B-E24E-12C882CC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Fifth Attempt: Use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C563-05DE-E221-7CA2-4C3D835A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Output for “</a:t>
            </a:r>
            <a:r>
              <a:rPr lang="en-US" sz="2000" kern="1200" dirty="0">
                <a:effectLst/>
                <a:latin typeface="+mn-lt"/>
                <a:ea typeface="+mn-ea"/>
                <a:cs typeface="+mn-cs"/>
              </a:rPr>
              <a:t>This bird has red head and blue body.”</a:t>
            </a:r>
            <a:endParaRPr lang="en-US" sz="2000" dirty="0"/>
          </a:p>
          <a:p>
            <a:r>
              <a:rPr lang="en-US" sz="2000" dirty="0"/>
              <a:t>It has </a:t>
            </a:r>
            <a:r>
              <a:rPr lang="ar-EG" sz="2000" dirty="0"/>
              <a:t>a </a:t>
            </a:r>
            <a:r>
              <a:rPr lang="en-US" sz="2000" dirty="0"/>
              <a:t>better “bird structure” but no text alignment since the birds are not red nor blue</a:t>
            </a:r>
          </a:p>
          <a:p>
            <a:r>
              <a:rPr lang="en-US" sz="2000" dirty="0"/>
              <a:t>It possibly can be used with </a:t>
            </a:r>
            <a:r>
              <a:rPr lang="en-US" sz="2000" dirty="0" err="1"/>
              <a:t>AttnGAN</a:t>
            </a:r>
            <a:endParaRPr lang="en-US" sz="2000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F2AF42-A8D5-6C7E-A575-90861A9D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042217"/>
            <a:ext cx="6019331" cy="47703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69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7A78-A06C-9257-C252-61FA65BF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Hierarchal structures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5D4C5-BAD7-7624-DB7D-7A4399C83A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All the previous trials were based on one generator and one discriminator.</a:t>
                </a:r>
              </a:p>
              <a:p>
                <a:r>
                  <a:rPr lang="en-US" dirty="0"/>
                  <a:t>It was limited to producing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/>
                  <a:t> images. </a:t>
                </a:r>
              </a:p>
              <a:p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/>
                  <a:t> has very limited space for diversity and creativity</a:t>
                </a:r>
              </a:p>
              <a:p>
                <a:r>
                  <a:rPr lang="en-US" dirty="0"/>
                  <a:t>The literature moved into creating hierarchal GANs</a:t>
                </a:r>
              </a:p>
              <a:p>
                <a:r>
                  <a:rPr lang="en-US" dirty="0"/>
                  <a:t>It allows different generators and different discriminators to have different purposes</a:t>
                </a:r>
              </a:p>
              <a:p>
                <a:r>
                  <a:rPr lang="en-US" dirty="0"/>
                  <a:t>Each component of the network is separate; Therefore, it can be debugged separately.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5D4C5-BAD7-7624-DB7D-7A4399C83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2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B0A4-3A5A-9F78-2151-DCCE39A6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Hierarchal structures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2E1C8-3721-495E-D5C3-11B4478EF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can investigate easier on which module the output gets worse</a:t>
                </a:r>
              </a:p>
              <a:p>
                <a:r>
                  <a:rPr lang="en-US" dirty="0"/>
                  <a:t>However, generating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×64</m:t>
                    </m:r>
                  </m:oMath>
                </a14:m>
                <a:r>
                  <a:rPr lang="en-US" dirty="0"/>
                  <a:t> remains a deciding factor for the rest.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image is dependent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image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2E1C8-3721-495E-D5C3-11B4478EF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727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E5308B0-9A53-5428-AF9D-D8D304D6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Hierarchal structures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EEEB4E9-67F8-9082-1E16-94CE5547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 text-to-image research, the earliest form of it was stack GAN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stackGan</a:t>
            </a:r>
            <a:r>
              <a:rPr lang="en-US" sz="2000" dirty="0"/>
              <a:t> iteratively generates the image through three generators</a:t>
            </a:r>
          </a:p>
          <a:p>
            <a:r>
              <a:rPr lang="en-US" sz="2000" dirty="0"/>
              <a:t>It improved the results qualitatively and quantitatively.  </a:t>
            </a:r>
          </a:p>
          <a:p>
            <a:r>
              <a:rPr lang="en-US" sz="2000" dirty="0"/>
              <a:t>Conditioning augmentation</a:t>
            </a:r>
            <a:r>
              <a:rPr lang="ar-EG" sz="2000" dirty="0"/>
              <a:t> </a:t>
            </a:r>
            <a:r>
              <a:rPr lang="en-US" sz="2000" dirty="0"/>
              <a:t> is used to sample random conditioning variables from mean and the  covariance matrix of the embeddings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22DB3-4216-AECE-6C9A-0E306CF8E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1205CEFB-ED5A-E204-4193-009E989E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50B6D3-7CEB-5CC2-C0C3-0157907D1751}"/>
              </a:ext>
            </a:extLst>
          </p:cNvPr>
          <p:cNvGrpSpPr>
            <a:grpSpLocks/>
          </p:cNvGrpSpPr>
          <p:nvPr/>
        </p:nvGrpSpPr>
        <p:grpSpPr bwMode="auto">
          <a:xfrm>
            <a:off x="5281127" y="979714"/>
            <a:ext cx="6148873" cy="4889241"/>
            <a:chOff x="1174" y="513"/>
            <a:chExt cx="10516" cy="63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AC22B1-139B-E96E-8BB2-812DC295A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" y="513"/>
              <a:ext cx="10516" cy="63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80C3AE-6514-D05C-7B2D-9C1A374FB5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9" y="922"/>
              <a:ext cx="2018" cy="708"/>
              <a:chOff x="2446" y="10523"/>
              <a:chExt cx="2018" cy="708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3AE8B6E-F6D0-4C79-7508-CBA74A3841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0" y="10523"/>
                <a:ext cx="2004" cy="356"/>
                <a:chOff x="2460" y="10523"/>
                <a:chExt cx="2004" cy="356"/>
              </a:xfrm>
            </p:grpSpPr>
            <p:sp>
              <p:nvSpPr>
                <p:cNvPr id="73" name="Text Box 241">
                  <a:extLst>
                    <a:ext uri="{FF2B5EF4-FFF2-40B4-BE49-F238E27FC236}">
                      <a16:creationId xmlns:a16="http://schemas.microsoft.com/office/drawing/2014/main" id="{B6F99B81-E12F-AF63-6F66-3C9F62A2EC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0" y="10523"/>
                  <a:ext cx="764" cy="356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1">
                      <a:lumMod val="50000"/>
                      <a:lumOff val="0"/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lumMod val="100000"/>
                          <a:lumOff val="0"/>
                        </a:schemeClr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Z 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4" name="AutoShape 242">
                  <a:extLst>
                    <a:ext uri="{FF2B5EF4-FFF2-40B4-BE49-F238E27FC236}">
                      <a16:creationId xmlns:a16="http://schemas.microsoft.com/office/drawing/2014/main" id="{DFB50EBC-48FA-8279-A3A8-2147C35CF8F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3213" y="10685"/>
                  <a:ext cx="1251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72" name="Text Box 243">
                <a:extLst>
                  <a:ext uri="{FF2B5EF4-FFF2-40B4-BE49-F238E27FC236}">
                    <a16:creationId xmlns:a16="http://schemas.microsoft.com/office/drawing/2014/main" id="{AC50B430-50F9-37DF-1882-B4C6EAAC44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6" y="10879"/>
                <a:ext cx="957" cy="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100000"/>
                        <a:lumOff val="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lt1">
                        <a:lumMod val="95000"/>
                        <a:lumOff val="0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9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Noise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D6A480-D644-B608-559E-D08F68835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6" y="877"/>
              <a:ext cx="1736" cy="586"/>
              <a:chOff x="9950" y="10478"/>
              <a:chExt cx="1426" cy="586"/>
            </a:xfrm>
          </p:grpSpPr>
          <p:cxnSp>
            <p:nvCxnSpPr>
              <p:cNvPr id="69" name="AutoShape 245">
                <a:extLst>
                  <a:ext uri="{FF2B5EF4-FFF2-40B4-BE49-F238E27FC236}">
                    <a16:creationId xmlns:a16="http://schemas.microsoft.com/office/drawing/2014/main" id="{DB164FD4-4C49-116B-1E09-7B35E49FF3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950" y="10751"/>
                <a:ext cx="644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 Box 246">
                    <a:extLst>
                      <a:ext uri="{FF2B5EF4-FFF2-40B4-BE49-F238E27FC236}">
                        <a16:creationId xmlns:a16="http://schemas.microsoft.com/office/drawing/2014/main" id="{0BC4636A-77F5-E915-338C-098C56C0AA9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36" y="10478"/>
                    <a:ext cx="740" cy="586"/>
                  </a:xfrm>
                  <a:prstGeom prst="rect">
                    <a:avLst/>
                  </a:prstGeom>
                  <a:solidFill>
                    <a:schemeClr val="tx2">
                      <a:lumMod val="100000"/>
                      <a:lumOff val="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𝓁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𝑚𝑎𝑡𝑐</m:t>
                              </m:r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a:t> </a:t>
                    </a:r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70" name="Text Box 246">
                    <a:extLst>
                      <a:ext uri="{FF2B5EF4-FFF2-40B4-BE49-F238E27FC236}">
                        <a16:creationId xmlns:a16="http://schemas.microsoft.com/office/drawing/2014/main" id="{0BC4636A-77F5-E915-338C-098C56C0A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636" y="10478"/>
                    <a:ext cx="740" cy="58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4598"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 Box 247">
                  <a:extLst>
                    <a:ext uri="{FF2B5EF4-FFF2-40B4-BE49-F238E27FC236}">
                      <a16:creationId xmlns:a16="http://schemas.microsoft.com/office/drawing/2014/main" id="{0F34A66E-3DAC-35C4-DE7F-2A78DFDDAA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36" y="2920"/>
                  <a:ext cx="1103" cy="580"/>
                </a:xfrm>
                <a:prstGeom prst="rect">
                  <a:avLst/>
                </a:prstGeom>
                <a:solidFill>
                  <a:schemeClr val="accent4">
                    <a:lumMod val="100000"/>
                    <a:lumOff val="0"/>
                  </a:schemeClr>
                </a:solidFill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4">
                      <a:lumMod val="50000"/>
                      <a:lumOff val="0"/>
                      <a:alpha val="50000"/>
                    </a:schemeClr>
                  </a:outerShdw>
                </a:effec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𝑮</m:t>
                          </m:r>
                        </m:e>
                        <m:sub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3" name="Text Box 247">
                  <a:extLst>
                    <a:ext uri="{FF2B5EF4-FFF2-40B4-BE49-F238E27FC236}">
                      <a16:creationId xmlns:a16="http://schemas.microsoft.com/office/drawing/2014/main" id="{0F34A66E-3DAC-35C4-DE7F-2A78DFDDA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36" y="2920"/>
                  <a:ext cx="1103" cy="5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4">
                      <a:lumMod val="50000"/>
                      <a:lumOff val="0"/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 Box 248">
              <a:extLst>
                <a:ext uri="{FF2B5EF4-FFF2-40B4-BE49-F238E27FC236}">
                  <a16:creationId xmlns:a16="http://schemas.microsoft.com/office/drawing/2014/main" id="{EAA810A4-02B9-96A3-2F89-79955809F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7" y="3649"/>
              <a:ext cx="1589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4">
                      <a:lumMod val="100000"/>
                      <a:lumOff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lt1">
                      <a:lumMod val="95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9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Generator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822197-1A69-BDAA-D760-DF0D77DEC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2" y="2910"/>
              <a:ext cx="972" cy="419"/>
            </a:xfrm>
            <a:prstGeom prst="rect">
              <a:avLst/>
            </a:prstGeom>
            <a:solidFill>
              <a:schemeClr val="accent6">
                <a:lumMod val="100000"/>
                <a:lumOff val="0"/>
              </a:schemeClr>
            </a:solidFill>
            <a:ln w="3175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accent6">
                  <a:lumMod val="50000"/>
                  <a:lumOff val="0"/>
                  <a:alpha val="50000"/>
                </a:scheme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   D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AutoShape 250">
              <a:extLst>
                <a:ext uri="{FF2B5EF4-FFF2-40B4-BE49-F238E27FC236}">
                  <a16:creationId xmlns:a16="http://schemas.microsoft.com/office/drawing/2014/main" id="{5F03E4D1-88E5-BCEA-8F62-601DDA8F36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379" y="3153"/>
              <a:ext cx="1833" cy="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251">
              <a:extLst>
                <a:ext uri="{FF2B5EF4-FFF2-40B4-BE49-F238E27FC236}">
                  <a16:creationId xmlns:a16="http://schemas.microsoft.com/office/drawing/2014/main" id="{F151A6CB-B0E8-743E-912D-413D94A4FE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204" y="3119"/>
              <a:ext cx="46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 Box 252">
                  <a:extLst>
                    <a:ext uri="{FF2B5EF4-FFF2-40B4-BE49-F238E27FC236}">
                      <a16:creationId xmlns:a16="http://schemas.microsoft.com/office/drawing/2014/main" id="{5A69123B-3B77-1A13-DF02-5F27AEF63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93" y="2735"/>
                  <a:ext cx="1036" cy="68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𝒓𝒆𝒂𝒍</m:t>
                        </m:r>
                        <m:r>
                          <a:rPr lang="en-GB" sz="7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GB" sz="7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𝒇𝒂𝒌𝒆</m:t>
                        </m:r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GB" sz="12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 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8" name="Text Box 252">
                  <a:extLst>
                    <a:ext uri="{FF2B5EF4-FFF2-40B4-BE49-F238E27FC236}">
                      <a16:creationId xmlns:a16="http://schemas.microsoft.com/office/drawing/2014/main" id="{5A69123B-3B77-1A13-DF02-5F27AEF63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693" y="2735"/>
                  <a:ext cx="1036" cy="6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 Box 253">
              <a:extLst>
                <a:ext uri="{FF2B5EF4-FFF2-40B4-BE49-F238E27FC236}">
                  <a16:creationId xmlns:a16="http://schemas.microsoft.com/office/drawing/2014/main" id="{6DC0374D-F1C8-8990-18D2-BC1B90B1F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7" y="3419"/>
              <a:ext cx="1941" cy="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4">
                      <a:lumMod val="100000"/>
                      <a:lumOff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lt1">
                      <a:lumMod val="95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9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Discriminator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 Box 254">
              <a:extLst>
                <a:ext uri="{FF2B5EF4-FFF2-40B4-BE49-F238E27FC236}">
                  <a16:creationId xmlns:a16="http://schemas.microsoft.com/office/drawing/2014/main" id="{650B8576-E5F2-BD37-F39B-7A355E485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1" y="4081"/>
              <a:ext cx="1553" cy="1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lumOff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lt1">
                      <a:lumMod val="95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Conditioning augmentation extracted from text features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 Box 255">
                  <a:extLst>
                    <a:ext uri="{FF2B5EF4-FFF2-40B4-BE49-F238E27FC236}">
                      <a16:creationId xmlns:a16="http://schemas.microsoft.com/office/drawing/2014/main" id="{215C9C56-D9FA-81B3-C678-5ED8CD8EC7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84" y="3500"/>
                  <a:ext cx="801" cy="423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1">
                      <a:lumMod val="50000"/>
                      <a:lumOff val="0"/>
                      <a:alpha val="50000"/>
                    </a:schemeClr>
                  </a:outerShdw>
                </a:effectLst>
                <a:extLst>
                  <a:ext uri="{909E8E84-426E-40DD-AFC4-6F175D3DCCD1}">
                    <a14:hiddenFill>
                      <a:solidFill>
                        <a:schemeClr val="accent1">
                          <a:lumMod val="100000"/>
                          <a:lumOff val="0"/>
                        </a:schemeClr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𝒄</m:t>
                          </m:r>
                        </m:e>
                      </m:acc>
                      <m:r>
                        <a:rPr lang="en-US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1" name="Text Box 255">
                  <a:extLst>
                    <a:ext uri="{FF2B5EF4-FFF2-40B4-BE49-F238E27FC236}">
                      <a16:creationId xmlns:a16="http://schemas.microsoft.com/office/drawing/2014/main" id="{215C9C56-D9FA-81B3-C678-5ED8CD8EC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84" y="3500"/>
                  <a:ext cx="801" cy="4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1">
                      <a:lumMod val="50000"/>
                      <a:lumOff val="0"/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lumMod val="100000"/>
                          <a:lumOff val="0"/>
                        </a:schemeClr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AutoShape 256">
              <a:extLst>
                <a:ext uri="{FF2B5EF4-FFF2-40B4-BE49-F238E27FC236}">
                  <a16:creationId xmlns:a16="http://schemas.microsoft.com/office/drawing/2014/main" id="{AE60254B-A2E6-6D64-ECBD-85C8E3812B98}"/>
                </a:ext>
              </a:extLst>
            </p:cNvPr>
            <p:cNvCxnSpPr>
              <a:cxnSpLocks noChangeShapeType="1"/>
              <a:stCxn id="31" idx="3"/>
            </p:cNvCxnSpPr>
            <p:nvPr/>
          </p:nvCxnSpPr>
          <p:spPr bwMode="auto">
            <a:xfrm flipV="1">
              <a:off x="2585" y="3181"/>
              <a:ext cx="1651" cy="5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257">
              <a:extLst>
                <a:ext uri="{FF2B5EF4-FFF2-40B4-BE49-F238E27FC236}">
                  <a16:creationId xmlns:a16="http://schemas.microsoft.com/office/drawing/2014/main" id="{7FA8FE9E-BF79-DAE0-8F55-1AFC886C1730}"/>
                </a:ext>
              </a:extLst>
            </p:cNvPr>
            <p:cNvCxnSpPr>
              <a:cxnSpLocks noChangeShapeType="1"/>
              <a:stCxn id="31" idx="3"/>
            </p:cNvCxnSpPr>
            <p:nvPr/>
          </p:nvCxnSpPr>
          <p:spPr bwMode="auto">
            <a:xfrm flipV="1">
              <a:off x="2585" y="1290"/>
              <a:ext cx="1747" cy="24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 Box 258">
                  <a:extLst>
                    <a:ext uri="{FF2B5EF4-FFF2-40B4-BE49-F238E27FC236}">
                      <a16:creationId xmlns:a16="http://schemas.microsoft.com/office/drawing/2014/main" id="{C9281720-35A9-FE3C-35AA-D807EEB940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17" y="955"/>
                  <a:ext cx="959" cy="561"/>
                </a:xfrm>
                <a:prstGeom prst="rect">
                  <a:avLst/>
                </a:prstGeom>
                <a:solidFill>
                  <a:schemeClr val="accent4">
                    <a:lumMod val="100000"/>
                    <a:lumOff val="0"/>
                  </a:schemeClr>
                </a:solidFill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4">
                      <a:lumMod val="50000"/>
                      <a:lumOff val="0"/>
                      <a:alpha val="50000"/>
                    </a:schemeClr>
                  </a:outerShdw>
                </a:effec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𝑮</m:t>
                          </m:r>
                        </m:e>
                        <m:sub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</m:oMath>
                  </a14:m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4" name="Text Box 258">
                  <a:extLst>
                    <a:ext uri="{FF2B5EF4-FFF2-40B4-BE49-F238E27FC236}">
                      <a16:creationId xmlns:a16="http://schemas.microsoft.com/office/drawing/2014/main" id="{C9281720-35A9-FE3C-35AA-D807EEB940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17" y="955"/>
                  <a:ext cx="959" cy="5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4">
                      <a:lumMod val="50000"/>
                      <a:lumOff val="0"/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 Box 259">
              <a:extLst>
                <a:ext uri="{FF2B5EF4-FFF2-40B4-BE49-F238E27FC236}">
                  <a16:creationId xmlns:a16="http://schemas.microsoft.com/office/drawing/2014/main" id="{63CAAA02-CBD0-E730-FD0B-9A75BA996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5" y="1536"/>
              <a:ext cx="1381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4">
                      <a:lumMod val="100000"/>
                      <a:lumOff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lt1">
                      <a:lumMod val="95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9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Generator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B16BF2-1156-6711-8B2D-836D9ADCD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4" y="945"/>
              <a:ext cx="1104" cy="427"/>
            </a:xfrm>
            <a:prstGeom prst="rect">
              <a:avLst/>
            </a:prstGeom>
            <a:solidFill>
              <a:schemeClr val="accent6">
                <a:lumMod val="100000"/>
                <a:lumOff val="0"/>
              </a:schemeClr>
            </a:solidFill>
            <a:ln w="3175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accent6">
                  <a:lumMod val="50000"/>
                  <a:lumOff val="0"/>
                  <a:alpha val="50000"/>
                </a:scheme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   D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AutoShape 261">
              <a:extLst>
                <a:ext uri="{FF2B5EF4-FFF2-40B4-BE49-F238E27FC236}">
                  <a16:creationId xmlns:a16="http://schemas.microsoft.com/office/drawing/2014/main" id="{3BBD1026-48A0-0C51-85C6-4587044D7E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311" y="1180"/>
              <a:ext cx="1593" cy="6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62">
              <a:extLst>
                <a:ext uri="{FF2B5EF4-FFF2-40B4-BE49-F238E27FC236}">
                  <a16:creationId xmlns:a16="http://schemas.microsoft.com/office/drawing/2014/main" id="{EFE89156-5B79-3A72-ECFD-95B3D6D7CD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52" y="1162"/>
              <a:ext cx="79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 Box 263">
                  <a:extLst>
                    <a:ext uri="{FF2B5EF4-FFF2-40B4-BE49-F238E27FC236}">
                      <a16:creationId xmlns:a16="http://schemas.microsoft.com/office/drawing/2014/main" id="{F471A241-152D-1CA9-073C-E7511A436C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890" y="827"/>
                  <a:ext cx="901" cy="662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𝒓𝒆𝒂𝒍</m:t>
                        </m:r>
                        <m:r>
                          <a:rPr lang="en-GB" sz="7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GB" sz="7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𝒇𝒂𝒌𝒆</m:t>
                        </m:r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GB" sz="12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 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9" name="Text Box 263">
                  <a:extLst>
                    <a:ext uri="{FF2B5EF4-FFF2-40B4-BE49-F238E27FC236}">
                      <a16:creationId xmlns:a16="http://schemas.microsoft.com/office/drawing/2014/main" id="{F471A241-152D-1CA9-073C-E7511A436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90" y="827"/>
                  <a:ext cx="901" cy="6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 Box 264">
              <a:extLst>
                <a:ext uri="{FF2B5EF4-FFF2-40B4-BE49-F238E27FC236}">
                  <a16:creationId xmlns:a16="http://schemas.microsoft.com/office/drawing/2014/main" id="{C9308814-9864-7641-D458-385E54BE6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5" y="720"/>
              <a:ext cx="1849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4">
                      <a:lumMod val="100000"/>
                      <a:lumOff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lt1">
                      <a:lumMod val="95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Image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 Box 265">
              <a:extLst>
                <a:ext uri="{FF2B5EF4-FFF2-40B4-BE49-F238E27FC236}">
                  <a16:creationId xmlns:a16="http://schemas.microsoft.com/office/drawing/2014/main" id="{346EA60B-25A3-5140-19DF-19651AE19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2" y="1437"/>
              <a:ext cx="1687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4">
                      <a:lumMod val="100000"/>
                      <a:lumOff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lt1">
                      <a:lumMod val="95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9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Discriminator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 Box 266">
                  <a:extLst>
                    <a:ext uri="{FF2B5EF4-FFF2-40B4-BE49-F238E27FC236}">
                      <a16:creationId xmlns:a16="http://schemas.microsoft.com/office/drawing/2014/main" id="{C7B532DE-4A26-36CD-63C9-A2FC8824D4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" y="1310"/>
                  <a:ext cx="948" cy="4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4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42" name="Text Box 266">
                  <a:extLst>
                    <a:ext uri="{FF2B5EF4-FFF2-40B4-BE49-F238E27FC236}">
                      <a16:creationId xmlns:a16="http://schemas.microsoft.com/office/drawing/2014/main" id="{C7B532DE-4A26-36CD-63C9-A2FC8824D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59" y="1310"/>
                  <a:ext cx="948" cy="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4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AutoShape 267">
              <a:extLst>
                <a:ext uri="{FF2B5EF4-FFF2-40B4-BE49-F238E27FC236}">
                  <a16:creationId xmlns:a16="http://schemas.microsoft.com/office/drawing/2014/main" id="{6D73B00B-9DF7-10B3-A9CC-0D55FD8F20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955" y="1310"/>
              <a:ext cx="949" cy="2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 Box 268">
                  <a:extLst>
                    <a:ext uri="{FF2B5EF4-FFF2-40B4-BE49-F238E27FC236}">
                      <a16:creationId xmlns:a16="http://schemas.microsoft.com/office/drawing/2014/main" id="{72B0D404-40B7-23E1-A9C6-1F7DEDF9A5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31" y="3260"/>
                  <a:ext cx="711" cy="4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4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44" name="Text Box 268">
                  <a:extLst>
                    <a:ext uri="{FF2B5EF4-FFF2-40B4-BE49-F238E27FC236}">
                      <a16:creationId xmlns:a16="http://schemas.microsoft.com/office/drawing/2014/main" id="{72B0D404-40B7-23E1-A9C6-1F7DEDF9A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31" y="3260"/>
                  <a:ext cx="711" cy="44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4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AutoShape 269">
              <a:extLst>
                <a:ext uri="{FF2B5EF4-FFF2-40B4-BE49-F238E27FC236}">
                  <a16:creationId xmlns:a16="http://schemas.microsoft.com/office/drawing/2014/main" id="{A6100069-6269-9E17-1525-9B0390E9C8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926" y="3302"/>
              <a:ext cx="1298" cy="1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270">
              <a:extLst>
                <a:ext uri="{FF2B5EF4-FFF2-40B4-BE49-F238E27FC236}">
                  <a16:creationId xmlns:a16="http://schemas.microsoft.com/office/drawing/2014/main" id="{9AF61FB2-C38E-7D76-B07A-62224840A4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18" y="1260"/>
              <a:ext cx="264" cy="166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274">
              <a:extLst>
                <a:ext uri="{FF2B5EF4-FFF2-40B4-BE49-F238E27FC236}">
                  <a16:creationId xmlns:a16="http://schemas.microsoft.com/office/drawing/2014/main" id="{C91A600E-BCEA-E2FF-34AA-F20CB1BF5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1" y="2686"/>
              <a:ext cx="1301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4">
                      <a:lumMod val="100000"/>
                      <a:lumOff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lt1">
                      <a:lumMod val="95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Image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 Box 279">
                  <a:extLst>
                    <a:ext uri="{FF2B5EF4-FFF2-40B4-BE49-F238E27FC236}">
                      <a16:creationId xmlns:a16="http://schemas.microsoft.com/office/drawing/2014/main" id="{61CA366C-4C63-BECD-0727-565E403F62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11" y="5236"/>
                  <a:ext cx="631" cy="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4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𝜙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48" name="Text Box 279">
                  <a:extLst>
                    <a:ext uri="{FF2B5EF4-FFF2-40B4-BE49-F238E27FC236}">
                      <a16:creationId xmlns:a16="http://schemas.microsoft.com/office/drawing/2014/main" id="{61CA366C-4C63-BECD-0727-565E403F6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11" y="5236"/>
                  <a:ext cx="631" cy="300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4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AutoShape 280">
              <a:extLst>
                <a:ext uri="{FF2B5EF4-FFF2-40B4-BE49-F238E27FC236}">
                  <a16:creationId xmlns:a16="http://schemas.microsoft.com/office/drawing/2014/main" id="{D9602B5B-ACF4-D14B-E4C6-834FA9FE4857}"/>
                </a:ext>
              </a:extLst>
            </p:cNvPr>
            <p:cNvCxnSpPr>
              <a:cxnSpLocks noChangeShapeType="1"/>
              <a:stCxn id="48" idx="3"/>
            </p:cNvCxnSpPr>
            <p:nvPr/>
          </p:nvCxnSpPr>
          <p:spPr bwMode="auto">
            <a:xfrm flipV="1">
              <a:off x="6142" y="4962"/>
              <a:ext cx="1367" cy="42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281">
              <a:extLst>
                <a:ext uri="{FF2B5EF4-FFF2-40B4-BE49-F238E27FC236}">
                  <a16:creationId xmlns:a16="http://schemas.microsoft.com/office/drawing/2014/main" id="{EAA1187E-C98F-60EE-9B41-8322D5F8EE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106" y="3278"/>
              <a:ext cx="495" cy="16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 Box 282">
                  <a:extLst>
                    <a:ext uri="{FF2B5EF4-FFF2-40B4-BE49-F238E27FC236}">
                      <a16:creationId xmlns:a16="http://schemas.microsoft.com/office/drawing/2014/main" id="{A9F0A0CF-BD3D-7336-26E8-AB729638EC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76" y="4929"/>
                  <a:ext cx="1103" cy="580"/>
                </a:xfrm>
                <a:prstGeom prst="rect">
                  <a:avLst/>
                </a:prstGeom>
                <a:solidFill>
                  <a:schemeClr val="accent4">
                    <a:lumMod val="100000"/>
                    <a:lumOff val="0"/>
                  </a:schemeClr>
                </a:solidFill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4">
                      <a:lumMod val="50000"/>
                      <a:lumOff val="0"/>
                      <a:alpha val="50000"/>
                    </a:schemeClr>
                  </a:outerShdw>
                </a:effec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𝑮</m:t>
                          </m:r>
                        </m:e>
                        <m:sub>
                          <m:r>
                            <a:rPr lang="en-US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1" name="Text Box 282">
                  <a:extLst>
                    <a:ext uri="{FF2B5EF4-FFF2-40B4-BE49-F238E27FC236}">
                      <a16:creationId xmlns:a16="http://schemas.microsoft.com/office/drawing/2014/main" id="{A9F0A0CF-BD3D-7336-26E8-AB729638E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76" y="4929"/>
                  <a:ext cx="1103" cy="58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4">
                      <a:lumMod val="50000"/>
                      <a:lumOff val="0"/>
                      <a:alpha val="50000"/>
                    </a:scheme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271EAA-9FD0-513F-6361-EA4E63C2F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7" y="4689"/>
              <a:ext cx="972" cy="419"/>
            </a:xfrm>
            <a:prstGeom prst="rect">
              <a:avLst/>
            </a:prstGeom>
            <a:solidFill>
              <a:schemeClr val="accent6">
                <a:lumMod val="100000"/>
                <a:lumOff val="0"/>
              </a:schemeClr>
            </a:solidFill>
            <a:ln w="3175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accent6">
                  <a:lumMod val="50000"/>
                  <a:lumOff val="0"/>
                  <a:alpha val="50000"/>
                </a:scheme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   D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AutoShape 284">
              <a:extLst>
                <a:ext uri="{FF2B5EF4-FFF2-40B4-BE49-F238E27FC236}">
                  <a16:creationId xmlns:a16="http://schemas.microsoft.com/office/drawing/2014/main" id="{94B94364-3C28-2693-3DFD-10BD927F09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489" y="4898"/>
              <a:ext cx="46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 Box 285">
                  <a:extLst>
                    <a:ext uri="{FF2B5EF4-FFF2-40B4-BE49-F238E27FC236}">
                      <a16:creationId xmlns:a16="http://schemas.microsoft.com/office/drawing/2014/main" id="{038FC415-1AE8-1BE2-0ADE-CD453DC150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978" y="4526"/>
                  <a:ext cx="1036" cy="68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𝒓𝒆𝒂𝒍</m:t>
                        </m:r>
                        <m:r>
                          <a:rPr lang="en-GB" sz="7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GB" sz="7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𝒇𝒂𝒌𝒆</m:t>
                        </m:r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GB" sz="12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 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4" name="Text Box 285">
                  <a:extLst>
                    <a:ext uri="{FF2B5EF4-FFF2-40B4-BE49-F238E27FC236}">
                      <a16:creationId xmlns:a16="http://schemas.microsoft.com/office/drawing/2014/main" id="{038FC415-1AE8-1BE2-0ADE-CD453DC150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78" y="4526"/>
                  <a:ext cx="1036" cy="6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AutoShape 286">
              <a:extLst>
                <a:ext uri="{FF2B5EF4-FFF2-40B4-BE49-F238E27FC236}">
                  <a16:creationId xmlns:a16="http://schemas.microsoft.com/office/drawing/2014/main" id="{2F7EA6CA-0471-BA2B-0010-2FBA266989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421" y="4821"/>
              <a:ext cx="2062" cy="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Text Box 287">
              <a:extLst>
                <a:ext uri="{FF2B5EF4-FFF2-40B4-BE49-F238E27FC236}">
                  <a16:creationId xmlns:a16="http://schemas.microsoft.com/office/drawing/2014/main" id="{7FB1DA41-388A-F8D9-8A11-B62C091DA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1" y="4504"/>
              <a:ext cx="1301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4">
                      <a:lumMod val="100000"/>
                      <a:lumOff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lt1">
                      <a:lumMod val="95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Image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396BA91-18F3-AAF2-B453-DAC66B1EEE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11" y="3055"/>
              <a:ext cx="2320" cy="1073"/>
              <a:chOff x="9462" y="10315"/>
              <a:chExt cx="2089" cy="1073"/>
            </a:xfrm>
          </p:grpSpPr>
          <p:cxnSp>
            <p:nvCxnSpPr>
              <p:cNvPr id="67" name="AutoShape 289">
                <a:extLst>
                  <a:ext uri="{FF2B5EF4-FFF2-40B4-BE49-F238E27FC236}">
                    <a16:creationId xmlns:a16="http://schemas.microsoft.com/office/drawing/2014/main" id="{9C8A18E5-152D-BD4E-2787-9CF255BB2E4C}"/>
                  </a:ext>
                </a:extLst>
              </p:cNvPr>
              <p:cNvCxnSpPr>
                <a:cxnSpLocks noChangeShapeType="1"/>
                <a:stCxn id="28" idx="2"/>
                <a:endCxn id="64" idx="1"/>
              </p:cNvCxnSpPr>
              <p:nvPr/>
            </p:nvCxnSpPr>
            <p:spPr bwMode="auto">
              <a:xfrm>
                <a:off x="9462" y="10679"/>
                <a:ext cx="1232" cy="70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Text Box 290">
                    <a:extLst>
                      <a:ext uri="{FF2B5EF4-FFF2-40B4-BE49-F238E27FC236}">
                        <a16:creationId xmlns:a16="http://schemas.microsoft.com/office/drawing/2014/main" id="{EE2EC207-A89E-24D4-FEA0-DB3BDCC0041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95" y="10315"/>
                    <a:ext cx="856" cy="586"/>
                  </a:xfrm>
                  <a:prstGeom prst="rect">
                    <a:avLst/>
                  </a:prstGeom>
                  <a:solidFill>
                    <a:schemeClr val="tx2">
                      <a:lumMod val="100000"/>
                      <a:lumOff val="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𝓁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𝑚𝑎𝑡𝑐</m:t>
                              </m:r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a:t> </a:t>
                    </a:r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8" name="Text Box 290">
                    <a:extLst>
                      <a:ext uri="{FF2B5EF4-FFF2-40B4-BE49-F238E27FC236}">
                        <a16:creationId xmlns:a16="http://schemas.microsoft.com/office/drawing/2014/main" id="{EE2EC207-A89E-24D4-FEA0-DB3BDCC004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695" y="10315"/>
                    <a:ext cx="856" cy="5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FCAB6AE-FE32-B25A-B618-6870675D0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37" y="5212"/>
              <a:ext cx="2088" cy="958"/>
              <a:chOff x="9437" y="5212"/>
              <a:chExt cx="2088" cy="958"/>
            </a:xfrm>
          </p:grpSpPr>
          <p:cxnSp>
            <p:nvCxnSpPr>
              <p:cNvPr id="65" name="AutoShape 297">
                <a:extLst>
                  <a:ext uri="{FF2B5EF4-FFF2-40B4-BE49-F238E27FC236}">
                    <a16:creationId xmlns:a16="http://schemas.microsoft.com/office/drawing/2014/main" id="{24B37AD9-F8EA-1235-479C-7316D9F7DDB0}"/>
                  </a:ext>
                </a:extLst>
              </p:cNvPr>
              <p:cNvCxnSpPr>
                <a:cxnSpLocks noChangeShapeType="1"/>
                <a:endCxn id="66" idx="1"/>
              </p:cNvCxnSpPr>
              <p:nvPr/>
            </p:nvCxnSpPr>
            <p:spPr bwMode="auto">
              <a:xfrm>
                <a:off x="9437" y="5212"/>
                <a:ext cx="1187" cy="67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Text Box 298">
                    <a:extLst>
                      <a:ext uri="{FF2B5EF4-FFF2-40B4-BE49-F238E27FC236}">
                        <a16:creationId xmlns:a16="http://schemas.microsoft.com/office/drawing/2014/main" id="{27D13438-ACD9-800C-6DB0-0643C6B1C3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624" y="5610"/>
                    <a:ext cx="901" cy="560"/>
                  </a:xfrm>
                  <a:prstGeom prst="rect">
                    <a:avLst/>
                  </a:prstGeom>
                  <a:solidFill>
                    <a:schemeClr val="tx2">
                      <a:lumMod val="100000"/>
                      <a:lumOff val="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𝓁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𝑎𝑑𝑣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a:t> </a:t>
                    </a:r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6" name="Text Box 298">
                    <a:extLst>
                      <a:ext uri="{FF2B5EF4-FFF2-40B4-BE49-F238E27FC236}">
                        <a16:creationId xmlns:a16="http://schemas.microsoft.com/office/drawing/2014/main" id="{27D13438-ACD9-800C-6DB0-0643C6B1C3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624" y="5610"/>
                    <a:ext cx="901" cy="56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A250081-57C7-021C-9617-3EAA83AC5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52" y="3313"/>
              <a:ext cx="1778" cy="1095"/>
              <a:chOff x="9983" y="5138"/>
              <a:chExt cx="1778" cy="1095"/>
            </a:xfrm>
          </p:grpSpPr>
          <p:cxnSp>
            <p:nvCxnSpPr>
              <p:cNvPr id="63" name="AutoShape 301">
                <a:extLst>
                  <a:ext uri="{FF2B5EF4-FFF2-40B4-BE49-F238E27FC236}">
                    <a16:creationId xmlns:a16="http://schemas.microsoft.com/office/drawing/2014/main" id="{EB4DFA4A-00CD-621A-AFF3-E402B1E54463}"/>
                  </a:ext>
                </a:extLst>
              </p:cNvPr>
              <p:cNvCxnSpPr>
                <a:cxnSpLocks noChangeShapeType="1"/>
                <a:endCxn id="68" idx="1"/>
              </p:cNvCxnSpPr>
              <p:nvPr/>
            </p:nvCxnSpPr>
            <p:spPr bwMode="auto">
              <a:xfrm>
                <a:off x="9983" y="5138"/>
                <a:ext cx="830" cy="3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 Box 302">
                    <a:extLst>
                      <a:ext uri="{FF2B5EF4-FFF2-40B4-BE49-F238E27FC236}">
                        <a16:creationId xmlns:a16="http://schemas.microsoft.com/office/drawing/2014/main" id="{D80AA1D5-41F1-F6B4-7194-6FFB30FDB8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810" y="5673"/>
                    <a:ext cx="951" cy="560"/>
                  </a:xfrm>
                  <a:prstGeom prst="rect">
                    <a:avLst/>
                  </a:prstGeom>
                  <a:solidFill>
                    <a:schemeClr val="tx2">
                      <a:lumMod val="100000"/>
                      <a:lumOff val="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𝓁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𝑎𝑑𝑣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a:t> </a:t>
                    </a:r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4" name="Text Box 302">
                    <a:extLst>
                      <a:ext uri="{FF2B5EF4-FFF2-40B4-BE49-F238E27FC236}">
                        <a16:creationId xmlns:a16="http://schemas.microsoft.com/office/drawing/2014/main" id="{D80AA1D5-41F1-F6B4-7194-6FFB30FDB8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810" y="5673"/>
                    <a:ext cx="951" cy="56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0CFFD6C-F6F9-DF8A-2D37-BF44E256F0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03" y="1463"/>
              <a:ext cx="1722" cy="716"/>
              <a:chOff x="9983" y="5138"/>
              <a:chExt cx="1722" cy="716"/>
            </a:xfrm>
          </p:grpSpPr>
          <p:cxnSp>
            <p:nvCxnSpPr>
              <p:cNvPr id="61" name="AutoShape 304">
                <a:extLst>
                  <a:ext uri="{FF2B5EF4-FFF2-40B4-BE49-F238E27FC236}">
                    <a16:creationId xmlns:a16="http://schemas.microsoft.com/office/drawing/2014/main" id="{6AD51B88-C56F-87C4-95FB-EFD75F363F0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983" y="5138"/>
                <a:ext cx="707" cy="302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 Box 305">
                    <a:extLst>
                      <a:ext uri="{FF2B5EF4-FFF2-40B4-BE49-F238E27FC236}">
                        <a16:creationId xmlns:a16="http://schemas.microsoft.com/office/drawing/2014/main" id="{9451748A-CB89-C89B-58E4-65A98EB776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735" y="5294"/>
                    <a:ext cx="970" cy="560"/>
                  </a:xfrm>
                  <a:prstGeom prst="rect">
                    <a:avLst/>
                  </a:prstGeom>
                  <a:solidFill>
                    <a:schemeClr val="tx2">
                      <a:lumMod val="100000"/>
                      <a:lumOff val="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𝓁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𝑎𝑑𝑣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a:t> </a:t>
                    </a:r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2" name="Text Box 305">
                    <a:extLst>
                      <a:ext uri="{FF2B5EF4-FFF2-40B4-BE49-F238E27FC236}">
                        <a16:creationId xmlns:a16="http://schemas.microsoft.com/office/drawing/2014/main" id="{9451748A-CB89-C89B-58E4-65A98EB776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735" y="5294"/>
                    <a:ext cx="970" cy="56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5" name="Text Box 248">
            <a:extLst>
              <a:ext uri="{FF2B5EF4-FFF2-40B4-BE49-F238E27FC236}">
                <a16:creationId xmlns:a16="http://schemas.microsoft.com/office/drawing/2014/main" id="{76A6232C-E282-FCAE-C541-779C06271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302" y="4895325"/>
            <a:ext cx="929114" cy="290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100000"/>
                    <a:lumOff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lt1">
                    <a:lumMod val="95000"/>
                    <a:lumOff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Generator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 Box 290">
                <a:extLst>
                  <a:ext uri="{FF2B5EF4-FFF2-40B4-BE49-F238E27FC236}">
                    <a16:creationId xmlns:a16="http://schemas.microsoft.com/office/drawing/2014/main" id="{EB72B4F0-99FF-B67B-8084-DA2DADE6D4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66203" y="4125001"/>
                <a:ext cx="570242" cy="438161"/>
              </a:xfrm>
              <a:prstGeom prst="rect">
                <a:avLst/>
              </a:prstGeom>
              <a:solidFill>
                <a:schemeClr val="tx2">
                  <a:lumMod val="100000"/>
                  <a:lumOff val="0"/>
                </a:schemeClr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𝑚𝑎𝑡𝑐</m:t>
                          </m:r>
                          <m:r>
                            <a:rPr lang="en-US" sz="12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2" name="Text Box 290">
                <a:extLst>
                  <a:ext uri="{FF2B5EF4-FFF2-40B4-BE49-F238E27FC236}">
                    <a16:creationId xmlns:a16="http://schemas.microsoft.com/office/drawing/2014/main" id="{EB72B4F0-99FF-B67B-8084-DA2DADE6D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66203" y="4125001"/>
                <a:ext cx="570242" cy="4381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AutoShape 301">
            <a:extLst>
              <a:ext uri="{FF2B5EF4-FFF2-40B4-BE49-F238E27FC236}">
                <a16:creationId xmlns:a16="http://schemas.microsoft.com/office/drawing/2014/main" id="{A2EE13FD-91AB-1A8E-34CD-27CA3CD91CA1}"/>
              </a:ext>
            </a:extLst>
          </p:cNvPr>
          <p:cNvCxnSpPr>
            <a:cxnSpLocks noChangeShapeType="1"/>
            <a:endCxn id="82" idx="1"/>
          </p:cNvCxnSpPr>
          <p:nvPr/>
        </p:nvCxnSpPr>
        <p:spPr bwMode="auto">
          <a:xfrm>
            <a:off x="10427452" y="4330105"/>
            <a:ext cx="338751" cy="1397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Text Box 259">
            <a:extLst>
              <a:ext uri="{FF2B5EF4-FFF2-40B4-BE49-F238E27FC236}">
                <a16:creationId xmlns:a16="http://schemas.microsoft.com/office/drawing/2014/main" id="{7D33626F-C734-1AF3-6881-927A7FE85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7997" y="1751780"/>
            <a:ext cx="907134" cy="36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100000"/>
                    <a:lumOff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lt1">
                    <a:lumMod val="95000"/>
                    <a:lumOff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Embeddings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 Box 259">
            <a:extLst>
              <a:ext uri="{FF2B5EF4-FFF2-40B4-BE49-F238E27FC236}">
                <a16:creationId xmlns:a16="http://schemas.microsoft.com/office/drawing/2014/main" id="{54DA67B6-7E26-1F89-62D0-FF51278A9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7135" y="3250627"/>
            <a:ext cx="907134" cy="36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100000"/>
                    <a:lumOff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lt1">
                    <a:lumMod val="95000"/>
                    <a:lumOff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Embeddings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 Box 259">
            <a:extLst>
              <a:ext uri="{FF2B5EF4-FFF2-40B4-BE49-F238E27FC236}">
                <a16:creationId xmlns:a16="http://schemas.microsoft.com/office/drawing/2014/main" id="{24B8B12C-64C6-1625-83A7-1F2622615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130" y="4808537"/>
            <a:ext cx="907134" cy="36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100000"/>
                    <a:lumOff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lt1">
                    <a:lumMod val="95000"/>
                    <a:lumOff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en-US" sz="9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Embeddings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AutoShape 256">
            <a:extLst>
              <a:ext uri="{FF2B5EF4-FFF2-40B4-BE49-F238E27FC236}">
                <a16:creationId xmlns:a16="http://schemas.microsoft.com/office/drawing/2014/main" id="{EF2B94C3-32F2-9CD6-EB6E-A66F30755E20}"/>
              </a:ext>
            </a:extLst>
          </p:cNvPr>
          <p:cNvCxnSpPr>
            <a:cxnSpLocks noChangeShapeType="1"/>
            <a:stCxn id="31" idx="3"/>
            <a:endCxn id="51" idx="1"/>
          </p:cNvCxnSpPr>
          <p:nvPr/>
        </p:nvCxnSpPr>
        <p:spPr bwMode="auto">
          <a:xfrm>
            <a:off x="6106161" y="3428162"/>
            <a:ext cx="988755" cy="115399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41699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2430D-4EA3-E2EC-26D2-F13C7B7B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5F356-4C3E-276E-CB47-A526C383A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stacking generator idea, </a:t>
            </a:r>
            <a:r>
              <a:rPr lang="en-US" dirty="0" err="1"/>
              <a:t>AttnGAN</a:t>
            </a:r>
            <a:r>
              <a:rPr lang="en-US" dirty="0"/>
              <a:t> was introduced</a:t>
            </a:r>
          </a:p>
          <a:p>
            <a:r>
              <a:rPr lang="en-US" dirty="0"/>
              <a:t>The </a:t>
            </a:r>
            <a:r>
              <a:rPr lang="en-US" dirty="0" err="1"/>
              <a:t>attnGAN</a:t>
            </a:r>
            <a:r>
              <a:rPr lang="en-US" dirty="0"/>
              <a:t> learns the relationship between text and image in semi-supervised through the Dual Attention Multimodal Similarity Model (DAMSM) model.   </a:t>
            </a:r>
          </a:p>
          <a:p>
            <a:r>
              <a:rPr lang="en-US" dirty="0"/>
              <a:t>The DAMSM model is semi-supervised as it is granted that the captions match the images, but it must know which word relates to which region in unsupervised way. </a:t>
            </a:r>
          </a:p>
        </p:txBody>
      </p:sp>
    </p:spTree>
    <p:extLst>
      <p:ext uri="{BB962C8B-B14F-4D97-AF65-F5344CB8AC3E}">
        <p14:creationId xmlns:p14="http://schemas.microsoft.com/office/powerpoint/2010/main" val="915978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3C42-4E1C-1DC9-A2A1-C15932D0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031EE-7B3F-5D6D-C702-518998DC4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DAMSM model is composed of two encoder models</a:t>
            </a:r>
          </a:p>
          <a:p>
            <a:r>
              <a:rPr lang="en-US" dirty="0"/>
              <a:t>Text-Encoder: extracts semantic vectors from text description </a:t>
            </a:r>
          </a:p>
          <a:p>
            <a:r>
              <a:rPr lang="en-US" dirty="0"/>
              <a:t>Image-Encoder: maps image to semantic vectors. </a:t>
            </a:r>
          </a:p>
          <a:p>
            <a:r>
              <a:rPr lang="en-US" dirty="0"/>
              <a:t>Intermediate layers learns local features</a:t>
            </a:r>
          </a:p>
          <a:p>
            <a:r>
              <a:rPr lang="en-US" dirty="0"/>
              <a:t>Later layers learn global features</a:t>
            </a:r>
          </a:p>
          <a:p>
            <a:r>
              <a:rPr lang="en-US" dirty="0"/>
              <a:t>Image-Encoder is using pretrained InceptionNetworkV3 that is trained on ImageNet dataset.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16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3FF72-77CF-229A-3C97-04604DFF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224E3-C792-2BC4-E741-26FA8EDD0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The first image is generated without attention</a:t>
            </a:r>
          </a:p>
          <a:p>
            <a:r>
              <a:rPr lang="en-US" sz="2000" dirty="0"/>
              <a:t>The attention model has two inputs, the image, and the text</a:t>
            </a:r>
          </a:p>
          <a:p>
            <a:r>
              <a:rPr lang="en-US" sz="2000" dirty="0"/>
              <a:t>The final image with the features inserted for DAMSM to calculate fine-grained image-text matching loss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9171C-2483-45DD-04CB-7D7F8053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306" y="1667835"/>
            <a:ext cx="6414480" cy="27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4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100" dirty="0"/>
              <a:t>Brief Introduction to generative adversarial Network</a:t>
            </a:r>
            <a:endParaRPr lang="en-GB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GB" sz="2000" dirty="0"/>
              <a:t>It consists of two deep learning models the generator and the discriminator</a:t>
            </a:r>
          </a:p>
          <a:p>
            <a:r>
              <a:rPr lang="en-GB" sz="2000" dirty="0"/>
              <a:t>Both models train against each other </a:t>
            </a:r>
            <a:r>
              <a:rPr lang="en-US" sz="2000" dirty="0"/>
              <a:t>in an </a:t>
            </a:r>
            <a:r>
              <a:rPr lang="en-GB" sz="2000" b="1" dirty="0"/>
              <a:t>adversarial way</a:t>
            </a:r>
            <a:r>
              <a:rPr lang="en-GB" sz="2000" dirty="0"/>
              <a:t>.</a:t>
            </a:r>
          </a:p>
          <a:p>
            <a:r>
              <a:rPr lang="en-GB" sz="2000" dirty="0"/>
              <a:t>Mathematically, it is known as a </a:t>
            </a:r>
            <a:r>
              <a:rPr lang="en-US" sz="2000" dirty="0"/>
              <a:t>“</a:t>
            </a:r>
            <a:r>
              <a:rPr lang="en-GB" sz="2000" dirty="0"/>
              <a:t>Zero-sum game”. 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040" name="Rectangle 103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ving into different GAN architectures | by Bibek Dhakal | Towards Data  Science">
            <a:extLst>
              <a:ext uri="{FF2B5EF4-FFF2-40B4-BE49-F238E27FC236}">
                <a16:creationId xmlns:a16="http://schemas.microsoft.com/office/drawing/2014/main" id="{622023CD-0C40-86E4-327B-585B997A2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824730"/>
            <a:ext cx="6019331" cy="32052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6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F125-2D98-8C35-0D08-003FE9E7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0B936-5416-0894-8547-DF1B17493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Qualitatively and Quantitatively, </a:t>
            </a:r>
            <a:r>
              <a:rPr lang="en-US" dirty="0" err="1"/>
              <a:t>AttnGAN</a:t>
            </a:r>
            <a:r>
              <a:rPr lang="en-US" dirty="0"/>
              <a:t> gave the best results </a:t>
            </a:r>
          </a:p>
          <a:p>
            <a:r>
              <a:rPr lang="en-US" dirty="0"/>
              <a:t>It has the best text-image matching as described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27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DC09-D513-ABA2-3AAD-501AC177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Attention is all you need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8F0F88-5259-9910-18F5-8600ABF876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Output for “This bird is yellow”</a:t>
                </a:r>
              </a:p>
              <a:p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sz="2000" dirty="0"/>
                  <a:t> image</a:t>
                </a:r>
              </a:p>
              <a:p>
                <a:r>
                  <a:rPr lang="en-US" sz="2000" dirty="0"/>
                  <a:t>Despite, there is no attention yet. The image remains good due to the conditioning augmentation.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8F0F88-5259-9910-18F5-8600ABF876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563" t="-1610" r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butterflies&#10;&#10;Description automatically generated with low confidence">
            <a:extLst>
              <a:ext uri="{FF2B5EF4-FFF2-40B4-BE49-F238E27FC236}">
                <a16:creationId xmlns:a16="http://schemas.microsoft.com/office/drawing/2014/main" id="{0413E06E-B3C0-5D85-F1A3-1A0A9953E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19" y="1845310"/>
            <a:ext cx="6239549" cy="3117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91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1F9CD3-6A3E-A3A1-B367-0D144FE9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Attention is all you need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78C1C8F-3200-4AC3-30F8-5E40078C5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Output for “This bird has blue head and yellow body”</a:t>
                </a:r>
              </a:p>
              <a:p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sz="2000" dirty="0"/>
                  <a:t> image</a:t>
                </a:r>
              </a:p>
              <a:p>
                <a:r>
                  <a:rPr lang="en-US" sz="2000" dirty="0"/>
                  <a:t>Despite, there is no attention yet. The image remains good due to the conditioning augmentation.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78C1C8F-3200-4AC3-30F8-5E40078C5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563" t="-1610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66522C8-60E5-2ED2-BD64-A8F2E4967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090724E5-DC85-F658-FA7B-3E3A17B9A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llage of birds&#10;&#10;Description automatically generated with medium confidence">
            <a:extLst>
              <a:ext uri="{FF2B5EF4-FFF2-40B4-BE49-F238E27FC236}">
                <a16:creationId xmlns:a16="http://schemas.microsoft.com/office/drawing/2014/main" id="{EA0DFA45-DD48-D18B-E774-D314D14B5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80" y="1421130"/>
            <a:ext cx="4015740" cy="4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70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2A49CD-9D60-F732-58AB-4E19B8E0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Attention is all you need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51644C5-ACBD-74E0-F249-ED971B0EE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Output for “This bird has blue head and yellow body”</a:t>
                </a:r>
              </a:p>
              <a:p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128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US" sz="2000" dirty="0"/>
                  <a:t> image</a:t>
                </a:r>
              </a:p>
              <a:p>
                <a:r>
                  <a:rPr lang="en-US" sz="2000" dirty="0"/>
                  <a:t>This image has attention deployed to it</a:t>
                </a:r>
              </a:p>
              <a:p>
                <a:r>
                  <a:rPr lang="en-US" sz="2000" dirty="0"/>
                  <a:t>Compared to 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64×64</m:t>
                    </m:r>
                  </m:oMath>
                </a14:m>
                <a:r>
                  <a:rPr lang="en-US" sz="2000" dirty="0"/>
                  <a:t> image it has better “bird architecture”</a:t>
                </a:r>
              </a:p>
              <a:p>
                <a:r>
                  <a:rPr lang="en-US" sz="2000" dirty="0"/>
                  <a:t>Only the bird heads are blue.</a:t>
                </a:r>
              </a:p>
              <a:p>
                <a:r>
                  <a:rPr lang="en-US" sz="2000" dirty="0"/>
                  <a:t>The body is more yellowish, in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64×64</m:t>
                    </m:r>
                  </m:oMath>
                </a14:m>
                <a:r>
                  <a:rPr lang="en-US" sz="2000" dirty="0"/>
                  <a:t> image it has more black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51644C5-ACBD-74E0-F249-ED971B0EE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563" t="-2254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1F6BD51-F107-B777-926D-B2C2CAC43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83F18AEF-2375-B7B8-1D6E-609B564FC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lage of birds&#10;&#10;Description automatically generated with medium confidence">
            <a:extLst>
              <a:ext uri="{FF2B5EF4-FFF2-40B4-BE49-F238E27FC236}">
                <a16:creationId xmlns:a16="http://schemas.microsoft.com/office/drawing/2014/main" id="{F6E4BD88-B1DA-9590-3D8A-DCB2690A5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61" y="629266"/>
            <a:ext cx="5554980" cy="55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87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32C18AA-380A-EF4C-15E0-52623251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Attention is all you need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32FF8C7-162F-6956-8AFC-F9F1F58E5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2000" dirty="0"/>
                  <a:t>Output for “This bird has blue head and yellow body”</a:t>
                </a:r>
              </a:p>
              <a:p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sz="2000" dirty="0"/>
                  <a:t> image</a:t>
                </a:r>
              </a:p>
              <a:p>
                <a:r>
                  <a:rPr lang="en-US" sz="2000" dirty="0"/>
                  <a:t>This image has attention deployed to it</a:t>
                </a:r>
              </a:p>
              <a:p>
                <a:r>
                  <a:rPr lang="en-US" sz="2000" dirty="0"/>
                  <a:t>Compared to 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128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US" sz="2000" dirty="0"/>
                  <a:t> better colors and clearer bird structure.</a:t>
                </a:r>
              </a:p>
              <a:p>
                <a:r>
                  <a:rPr lang="en-US" sz="2000" dirty="0"/>
                  <a:t>Only the bird heads are blue.</a:t>
                </a:r>
              </a:p>
              <a:p>
                <a:r>
                  <a:rPr lang="en-US" sz="2000" dirty="0"/>
                  <a:t>The colors of the bird turn overly yellowish. The color of the wings is a gradient between both colors (yellow and red) since it was not mentioned in the input prompt.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32FF8C7-162F-6956-8AFC-F9F1F58E5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868" t="-1610"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883E618-70C3-4A5B-CD99-05EBC3CD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A59A2E77-72E1-D865-9BAF-2595FCE5F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oup of birds&#10;&#10;Description automatically generated with low confidence">
            <a:extLst>
              <a:ext uri="{FF2B5EF4-FFF2-40B4-BE49-F238E27FC236}">
                <a16:creationId xmlns:a16="http://schemas.microsoft.com/office/drawing/2014/main" id="{F2DE219B-8DED-6B5E-10EB-60BB6D946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54" y="806952"/>
            <a:ext cx="5240849" cy="52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F54244-7C9F-F937-B1DB-62AE0E54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990D75-A4E1-4C5D-DF0A-7BA1A3E3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Evolution of good examples</a:t>
            </a:r>
          </a:p>
          <a:p>
            <a:r>
              <a:rPr lang="en-US" sz="2000" dirty="0"/>
              <a:t>Evolution of bad examples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541D9-4DD0-025E-B964-F69FAE37D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BC892674-1A6D-6C58-4939-A89F13C08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78CE07-81B8-6396-3141-F2E503162B85}"/>
              </a:ext>
            </a:extLst>
          </p:cNvPr>
          <p:cNvGrpSpPr/>
          <p:nvPr/>
        </p:nvGrpSpPr>
        <p:grpSpPr>
          <a:xfrm>
            <a:off x="6340801" y="1153971"/>
            <a:ext cx="4305427" cy="3989696"/>
            <a:chOff x="6340801" y="1692515"/>
            <a:chExt cx="4305427" cy="398969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C68E07-C13A-FEEB-1126-231209BF257C}"/>
                </a:ext>
              </a:extLst>
            </p:cNvPr>
            <p:cNvGrpSpPr/>
            <p:nvPr/>
          </p:nvGrpSpPr>
          <p:grpSpPr>
            <a:xfrm>
              <a:off x="6386746" y="3680859"/>
              <a:ext cx="4259482" cy="1325563"/>
              <a:chOff x="6386746" y="3680859"/>
              <a:chExt cx="4259482" cy="1325563"/>
            </a:xfrm>
          </p:grpSpPr>
          <p:pic>
            <p:nvPicPr>
              <p:cNvPr id="36" name="Picture 35" descr="No image&#10;&#10;Description automatically generated with medium confidence">
                <a:extLst>
                  <a:ext uri="{FF2B5EF4-FFF2-40B4-BE49-F238E27FC236}">
                    <a16:creationId xmlns:a16="http://schemas.microsoft.com/office/drawing/2014/main" id="{83E04833-BC2E-EC80-219B-F4F5357D2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84380" y="3864545"/>
                <a:ext cx="1076325" cy="1038225"/>
              </a:xfrm>
              <a:prstGeom prst="rect">
                <a:avLst/>
              </a:prstGeom>
            </p:spPr>
          </p:pic>
          <p:pic>
            <p:nvPicPr>
              <p:cNvPr id="37" name="Picture 36" descr="A picture containing plant&#10;&#10;Description automatically generated">
                <a:extLst>
                  <a:ext uri="{FF2B5EF4-FFF2-40B4-BE49-F238E27FC236}">
                    <a16:creationId xmlns:a16="http://schemas.microsoft.com/office/drawing/2014/main" id="{2E0D1167-8655-9293-5350-84BC98910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0347" y="3845495"/>
                <a:ext cx="1038225" cy="1057275"/>
              </a:xfrm>
              <a:prstGeom prst="rect">
                <a:avLst/>
              </a:prstGeom>
            </p:spPr>
          </p:pic>
          <p:pic>
            <p:nvPicPr>
              <p:cNvPr id="38" name="Picture 37" descr="A yellow leaf on a branch&#10;&#10;Description automatically generated with medium confidence">
                <a:extLst>
                  <a:ext uri="{FF2B5EF4-FFF2-40B4-BE49-F238E27FC236}">
                    <a16:creationId xmlns:a16="http://schemas.microsoft.com/office/drawing/2014/main" id="{BC44309C-87B5-4124-ECE5-3302525C6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8214" y="3835970"/>
                <a:ext cx="1066800" cy="1066800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5C4B8BB-999E-D195-E453-5F9D2FD9FA43}"/>
                  </a:ext>
                </a:extLst>
              </p:cNvPr>
              <p:cNvCxnSpPr>
                <a:stCxn id="36" idx="3"/>
                <a:endCxn id="37" idx="1"/>
              </p:cNvCxnSpPr>
              <p:nvPr/>
            </p:nvCxnSpPr>
            <p:spPr>
              <a:xfrm flipV="1">
                <a:off x="7660705" y="4374133"/>
                <a:ext cx="329642" cy="9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A411F9E-88DC-B47E-9ED3-3893032081C2}"/>
                  </a:ext>
                </a:extLst>
              </p:cNvPr>
              <p:cNvCxnSpPr/>
              <p:nvPr/>
            </p:nvCxnSpPr>
            <p:spPr>
              <a:xfrm flipV="1">
                <a:off x="9028572" y="4334116"/>
                <a:ext cx="329642" cy="9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AC890A3-1E37-EBC3-BFB7-3B96DF5CFF8A}"/>
                  </a:ext>
                </a:extLst>
              </p:cNvPr>
              <p:cNvSpPr/>
              <p:nvPr/>
            </p:nvSpPr>
            <p:spPr>
              <a:xfrm>
                <a:off x="6386746" y="3680859"/>
                <a:ext cx="4259482" cy="132556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14D934-5A80-4993-562A-E95BE6A439D9}"/>
                </a:ext>
              </a:extLst>
            </p:cNvPr>
            <p:cNvGrpSpPr/>
            <p:nvPr/>
          </p:nvGrpSpPr>
          <p:grpSpPr>
            <a:xfrm>
              <a:off x="6386745" y="1692515"/>
              <a:ext cx="4245428" cy="1325563"/>
              <a:chOff x="6260841" y="1690688"/>
              <a:chExt cx="4245428" cy="1325563"/>
            </a:xfrm>
          </p:grpSpPr>
          <p:pic>
            <p:nvPicPr>
              <p:cNvPr id="30" name="Picture 29" descr="A picture containing bird&#10;&#10;Description automatically generated">
                <a:extLst>
                  <a:ext uri="{FF2B5EF4-FFF2-40B4-BE49-F238E27FC236}">
                    <a16:creationId xmlns:a16="http://schemas.microsoft.com/office/drawing/2014/main" id="{52998483-7DF5-FBE5-A434-BCCFD3990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0798" y="1825625"/>
                <a:ext cx="1104900" cy="1038225"/>
              </a:xfrm>
              <a:prstGeom prst="rect">
                <a:avLst/>
              </a:prstGeom>
            </p:spPr>
          </p:pic>
          <p:pic>
            <p:nvPicPr>
              <p:cNvPr id="31" name="Picture 30" descr="A close up of a caterpillar on a branch&#10;&#10;Description automatically generated with medium confidence">
                <a:extLst>
                  <a:ext uri="{FF2B5EF4-FFF2-40B4-BE49-F238E27FC236}">
                    <a16:creationId xmlns:a16="http://schemas.microsoft.com/office/drawing/2014/main" id="{74FD5C09-DFA6-65A9-B27A-E6D232512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25526" y="1845799"/>
                <a:ext cx="1038225" cy="1038225"/>
              </a:xfrm>
              <a:prstGeom prst="rect">
                <a:avLst/>
              </a:prstGeom>
            </p:spPr>
          </p:pic>
          <p:pic>
            <p:nvPicPr>
              <p:cNvPr id="32" name="Picture 31" descr="A yellow bird on a branch&#10;&#10;Description automatically generated">
                <a:extLst>
                  <a:ext uri="{FF2B5EF4-FFF2-40B4-BE49-F238E27FC236}">
                    <a16:creationId xmlns:a16="http://schemas.microsoft.com/office/drawing/2014/main" id="{5F65D1AF-4D39-966B-2AAE-46EE8EDDE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6796" y="1856897"/>
                <a:ext cx="1066800" cy="1047750"/>
              </a:xfrm>
              <a:prstGeom prst="rect">
                <a:avLst/>
              </a:prstGeom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01FC744-482C-F3DE-4604-E00A2E62062D}"/>
                  </a:ext>
                </a:extLst>
              </p:cNvPr>
              <p:cNvCxnSpPr/>
              <p:nvPr/>
            </p:nvCxnSpPr>
            <p:spPr>
              <a:xfrm flipV="1">
                <a:off x="7505698" y="2383962"/>
                <a:ext cx="329642" cy="9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20F044E-D2EB-D1A9-033A-32B1F20D2499}"/>
                  </a:ext>
                </a:extLst>
              </p:cNvPr>
              <p:cNvCxnSpPr/>
              <p:nvPr/>
            </p:nvCxnSpPr>
            <p:spPr>
              <a:xfrm flipV="1">
                <a:off x="8853937" y="2388724"/>
                <a:ext cx="329642" cy="9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64E6C8-CC03-6FCC-A1AF-FF8F21C204FC}"/>
                  </a:ext>
                </a:extLst>
              </p:cNvPr>
              <p:cNvSpPr/>
              <p:nvPr/>
            </p:nvSpPr>
            <p:spPr>
              <a:xfrm>
                <a:off x="6260841" y="1690688"/>
                <a:ext cx="4245428" cy="132556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2538CE8-909F-A464-2AFC-2EC1962A3C73}"/>
                    </a:ext>
                  </a:extLst>
                </p:cNvPr>
                <p:cNvSpPr txBox="1"/>
                <p:nvPr/>
              </p:nvSpPr>
              <p:spPr>
                <a:xfrm>
                  <a:off x="6386745" y="3015927"/>
                  <a:ext cx="425948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 good example from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</m:oMath>
                  </a14:m>
                  <a:r>
                    <a:rPr lang="en-US" dirty="0"/>
                    <a:t> to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a14:m>
                  <a:r>
                    <a:rPr lang="en-US" dirty="0"/>
                    <a:t> to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2538CE8-909F-A464-2AFC-2EC1962A3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745" y="3015927"/>
                  <a:ext cx="4259482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1289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B100EF7-3C88-3B0E-7646-43B461868E59}"/>
                    </a:ext>
                  </a:extLst>
                </p:cNvPr>
                <p:cNvSpPr txBox="1"/>
                <p:nvPr/>
              </p:nvSpPr>
              <p:spPr>
                <a:xfrm>
                  <a:off x="6340801" y="5035880"/>
                  <a:ext cx="425948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 bad example from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</m:oMath>
                  </a14:m>
                  <a:r>
                    <a:rPr lang="en-US" dirty="0"/>
                    <a:t> to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a14:m>
                  <a:r>
                    <a:rPr lang="en-US" dirty="0"/>
                    <a:t> to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B100EF7-3C88-3B0E-7646-43B461868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0801" y="5035880"/>
                  <a:ext cx="4259482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144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3181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4976A-6BD6-904C-D900-3ACE11D2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Where we started where we reached.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ifferent, colorful, same, colors&#10;&#10;Description automatically generated">
            <a:extLst>
              <a:ext uri="{FF2B5EF4-FFF2-40B4-BE49-F238E27FC236}">
                <a16:creationId xmlns:a16="http://schemas.microsoft.com/office/drawing/2014/main" id="{56661F3E-5B4C-F374-9B8A-BDCAE572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1" y="2437655"/>
            <a:ext cx="4681624" cy="371018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ollage of birds&#10;&#10;Description automatically generated with low confidence">
            <a:extLst>
              <a:ext uri="{FF2B5EF4-FFF2-40B4-BE49-F238E27FC236}">
                <a16:creationId xmlns:a16="http://schemas.microsoft.com/office/drawing/2014/main" id="{89324396-95DD-2787-2C30-FA45A6DDFC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45073" y="3061656"/>
            <a:ext cx="5455917" cy="2727960"/>
          </a:xfrm>
          <a:prstGeom prst="rect">
            <a:avLst/>
          </a:prstGeom>
          <a:noFill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F7206DC-5CB9-A37A-9519-ACEFEFE87BE2}"/>
              </a:ext>
            </a:extLst>
          </p:cNvPr>
          <p:cNvSpPr txBox="1">
            <a:spLocks/>
          </p:cNvSpPr>
          <p:nvPr/>
        </p:nvSpPr>
        <p:spPr>
          <a:xfrm>
            <a:off x="655264" y="126026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FFFFF"/>
                </a:solidFill>
              </a:rPr>
              <a:t>Prompt: “This bird has red head and blue body.”</a:t>
            </a:r>
          </a:p>
        </p:txBody>
      </p:sp>
    </p:spTree>
    <p:extLst>
      <p:ext uri="{BB962C8B-B14F-4D97-AF65-F5344CB8AC3E}">
        <p14:creationId xmlns:p14="http://schemas.microsoft.com/office/powerpoint/2010/main" val="3557265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B453-52F9-0772-AB9E-7809283C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 dirty="0"/>
              <a:t>Quantitative Results of our different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A52D-58DD-E215-A935-322D6B24A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This image summarizes the trials quantitively.</a:t>
            </a:r>
          </a:p>
          <a:p>
            <a:r>
              <a:rPr lang="en-US" sz="2000" dirty="0"/>
              <a:t>It shows our </a:t>
            </a:r>
            <a:r>
              <a:rPr lang="en-US" sz="2000" dirty="0" err="1"/>
              <a:t>AttnGAN</a:t>
            </a:r>
            <a:r>
              <a:rPr lang="en-US" sz="2000" dirty="0"/>
              <a:t> scores the best FID score</a:t>
            </a:r>
          </a:p>
          <a:p>
            <a:r>
              <a:rPr lang="en-US" sz="2000" dirty="0"/>
              <a:t>Instance selection reached closer Instance selection got a close score to INT-CLS-GAN with almost half of the epochs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BAC7B114-0F4F-545C-0DF0-B8800297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13" y="1440426"/>
            <a:ext cx="6306029" cy="3514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717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EC5A84-2A80-5FB2-7502-D8AC3DF0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Quantitative Results of our best trial versus state-of-art.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DA050E-A7FE-391A-306F-A90D8BFEE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We have a lower Inception score versus state-of-art as our model is trained only for 100 epochs with smaller batch size and minor parameter changes to fit into the available hardware</a:t>
            </a:r>
          </a:p>
          <a:p>
            <a:r>
              <a:rPr lang="en-US" sz="2000" dirty="0"/>
              <a:t>The official </a:t>
            </a:r>
            <a:r>
              <a:rPr lang="en-US" sz="2000" dirty="0" err="1"/>
              <a:t>AttnGAN</a:t>
            </a:r>
            <a:r>
              <a:rPr lang="en-US" sz="2000" dirty="0"/>
              <a:t> was trained for 550 epochs. </a:t>
            </a:r>
          </a:p>
          <a:p>
            <a:r>
              <a:rPr lang="en-US" sz="2000" dirty="0"/>
              <a:t>The official </a:t>
            </a:r>
            <a:r>
              <a:rPr lang="en-US" sz="2000" dirty="0" err="1"/>
              <a:t>StackGAN</a:t>
            </a:r>
            <a:r>
              <a:rPr lang="en-US" sz="2000" dirty="0"/>
              <a:t> was trained for 600 epochs</a:t>
            </a:r>
          </a:p>
          <a:p>
            <a:r>
              <a:rPr lang="en-US" sz="2000" dirty="0"/>
              <a:t>The official GAWWN training is unknown.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F845D-D01E-E789-B996-A085A95D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1DE38127-8415-3BD2-E7DE-F3C6C8A3D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D8DC80C-3640-2982-3948-4C77530B1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285" y="1267580"/>
            <a:ext cx="6506501" cy="4319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106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3359-FE2E-A7D4-1873-6D61C9A92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dirty="0"/>
              <a:t>Closer look on our different trails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616817-D712-6B3B-D1ED-74DC61E77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We showed for each the results qualitatively and quantitively.</a:t>
            </a:r>
          </a:p>
          <a:p>
            <a:r>
              <a:rPr lang="en-US" sz="2000" dirty="0"/>
              <a:t>In this table, we show the number of epochs.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182C4035-49E4-74F1-DD98-1A69E5A20A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08477949"/>
                  </p:ext>
                </p:extLst>
              </p:nvPr>
            </p:nvGraphicFramePr>
            <p:xfrm>
              <a:off x="5420711" y="1111826"/>
              <a:ext cx="5989633" cy="463110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982081">
                      <a:extLst>
                        <a:ext uri="{9D8B030D-6E8A-4147-A177-3AD203B41FA5}">
                          <a16:colId xmlns:a16="http://schemas.microsoft.com/office/drawing/2014/main" val="1219428789"/>
                        </a:ext>
                      </a:extLst>
                    </a:gridCol>
                    <a:gridCol w="1199072">
                      <a:extLst>
                        <a:ext uri="{9D8B030D-6E8A-4147-A177-3AD203B41FA5}">
                          <a16:colId xmlns:a16="http://schemas.microsoft.com/office/drawing/2014/main" val="2472301041"/>
                        </a:ext>
                      </a:extLst>
                    </a:gridCol>
                    <a:gridCol w="808480">
                      <a:extLst>
                        <a:ext uri="{9D8B030D-6E8A-4147-A177-3AD203B41FA5}">
                          <a16:colId xmlns:a16="http://schemas.microsoft.com/office/drawing/2014/main" val="75951501"/>
                        </a:ext>
                      </a:extLst>
                    </a:gridCol>
                  </a:tblGrid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Model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FID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Epochs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3002684082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1000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2091566993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 with BERT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294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311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4121412946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 with SkipGram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1122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311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1293632681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(My model) INT-CLS-GAN with CBOW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1173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2442272797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AttnGAN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258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100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1553337888"/>
                      </a:ext>
                    </a:extLst>
                  </a:tr>
                  <a:tr h="92271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 (instance selection)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435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4102279197"/>
                      </a:ext>
                    </a:extLst>
                  </a:tr>
                  <a:tr h="92271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 (instance selection + extra layers)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537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730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8411166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182C4035-49E4-74F1-DD98-1A69E5A20A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08477949"/>
                  </p:ext>
                </p:extLst>
              </p:nvPr>
            </p:nvGraphicFramePr>
            <p:xfrm>
              <a:off x="5420711" y="1111826"/>
              <a:ext cx="5989633" cy="463110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982081">
                      <a:extLst>
                        <a:ext uri="{9D8B030D-6E8A-4147-A177-3AD203B41FA5}">
                          <a16:colId xmlns:a16="http://schemas.microsoft.com/office/drawing/2014/main" val="1219428789"/>
                        </a:ext>
                      </a:extLst>
                    </a:gridCol>
                    <a:gridCol w="1199072">
                      <a:extLst>
                        <a:ext uri="{9D8B030D-6E8A-4147-A177-3AD203B41FA5}">
                          <a16:colId xmlns:a16="http://schemas.microsoft.com/office/drawing/2014/main" val="2472301041"/>
                        </a:ext>
                      </a:extLst>
                    </a:gridCol>
                    <a:gridCol w="808480">
                      <a:extLst>
                        <a:ext uri="{9D8B030D-6E8A-4147-A177-3AD203B41FA5}">
                          <a16:colId xmlns:a16="http://schemas.microsoft.com/office/drawing/2014/main" val="75951501"/>
                        </a:ext>
                      </a:extLst>
                    </a:gridCol>
                  </a:tblGrid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Model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1787" marR="81787" marT="0" marB="0">
                        <a:blipFill>
                          <a:blip r:embed="rId2"/>
                          <a:stretch>
                            <a:fillRect l="-334184" t="-1316" r="-69898" b="-9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Epochs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3002684082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1000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2091566993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 with BERT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294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311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4121412946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 with SkipGram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1122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311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1293632681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(My model) INT-CLS-GAN with CBOW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1173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191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2442272797"/>
                      </a:ext>
                    </a:extLst>
                  </a:tr>
                  <a:tr h="4642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AttnGAN 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</a:rPr>
                            <a:t>258</a:t>
                          </a:r>
                          <a:endParaRPr lang="en-US" sz="14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100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1553337888"/>
                      </a:ext>
                    </a:extLst>
                  </a:tr>
                  <a:tr h="92271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 (instance selection)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435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630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4102279197"/>
                      </a:ext>
                    </a:extLst>
                  </a:tr>
                  <a:tr h="92271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(My model) INT-CLS-GAN (instance selection + extra layers)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537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730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1787" marR="81787" marT="0" marB="0"/>
                    </a:tc>
                    <a:extLst>
                      <a:ext uri="{0D108BD9-81ED-4DB2-BD59-A6C34878D82A}">
                        <a16:rowId xmlns:a16="http://schemas.microsoft.com/office/drawing/2014/main" val="8411166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6756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7D01431-5870-C7AF-3161-383411F5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100" dirty="0"/>
              <a:t>Brief Introduction to generative adversarial Network</a:t>
            </a:r>
            <a:endParaRPr lang="en-GB" sz="31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92DEF80-22B8-FA5F-75C0-818CF6C01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It is an extension of the architecture which is also known as conditional GAN</a:t>
            </a:r>
          </a:p>
          <a:p>
            <a:r>
              <a:rPr lang="en-US" sz="2000" dirty="0"/>
              <a:t>The discriminator should know if the image is real or not </a:t>
            </a:r>
            <a:r>
              <a:rPr lang="en-US" sz="2000" b="1" dirty="0"/>
              <a:t>and </a:t>
            </a:r>
            <a:r>
              <a:rPr lang="en-US" sz="2000" dirty="0"/>
              <a:t>if it matches the condition or not.</a:t>
            </a:r>
            <a:endParaRPr lang="en-US" sz="2000" b="1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1" name="Rectangle 1030">
            <a:extLst>
              <a:ext uri="{FF2B5EF4-FFF2-40B4-BE49-F238E27FC236}">
                <a16:creationId xmlns:a16="http://schemas.microsoft.com/office/drawing/2014/main" id="{FA9673E3-61A9-61F6-EA9B-C36F3EF43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E883CBD-29B1-78B9-52C8-643B311B9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ACF578-2444-C1DD-77A4-E8A79D8FEEB3}"/>
              </a:ext>
            </a:extLst>
          </p:cNvPr>
          <p:cNvGrpSpPr>
            <a:grpSpLocks/>
          </p:cNvGrpSpPr>
          <p:nvPr/>
        </p:nvGrpSpPr>
        <p:grpSpPr bwMode="auto">
          <a:xfrm>
            <a:off x="5365102" y="1955247"/>
            <a:ext cx="6177967" cy="2952655"/>
            <a:chOff x="1400" y="9647"/>
            <a:chExt cx="10120" cy="2467"/>
          </a:xfrm>
        </p:grpSpPr>
        <p:cxnSp>
          <p:nvCxnSpPr>
            <p:cNvPr id="15" name="AutoShape 92">
              <a:extLst>
                <a:ext uri="{FF2B5EF4-FFF2-40B4-BE49-F238E27FC236}">
                  <a16:creationId xmlns:a16="http://schemas.microsoft.com/office/drawing/2014/main" id="{06F0A46E-5AD5-10EF-7146-FE1181CF2B2E}"/>
                </a:ext>
              </a:extLst>
            </p:cNvPr>
            <p:cNvCxnSpPr>
              <a:cxnSpLocks noChangeShapeType="1"/>
              <a:endCxn id="34" idx="0"/>
            </p:cNvCxnSpPr>
            <p:nvPr/>
          </p:nvCxnSpPr>
          <p:spPr bwMode="auto">
            <a:xfrm>
              <a:off x="6447" y="10002"/>
              <a:ext cx="1156" cy="5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98">
              <a:extLst>
                <a:ext uri="{FF2B5EF4-FFF2-40B4-BE49-F238E27FC236}">
                  <a16:creationId xmlns:a16="http://schemas.microsoft.com/office/drawing/2014/main" id="{7A6A2679-7C88-13F6-6A90-66C1FAD498D3}"/>
                </a:ext>
              </a:extLst>
            </p:cNvPr>
            <p:cNvCxnSpPr>
              <a:cxnSpLocks noChangeShapeType="1"/>
              <a:stCxn id="17" idx="3"/>
              <a:endCxn id="34" idx="1"/>
            </p:cNvCxnSpPr>
            <p:nvPr/>
          </p:nvCxnSpPr>
          <p:spPr bwMode="auto">
            <a:xfrm>
              <a:off x="5163" y="10080"/>
              <a:ext cx="1888" cy="6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 Box 99">
              <a:extLst>
                <a:ext uri="{FF2B5EF4-FFF2-40B4-BE49-F238E27FC236}">
                  <a16:creationId xmlns:a16="http://schemas.microsoft.com/office/drawing/2014/main" id="{67AA12C0-0E7B-6D57-4FF1-8E298793E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3" y="9902"/>
              <a:ext cx="570" cy="356"/>
            </a:xfrm>
            <a:prstGeom prst="rect">
              <a:avLst/>
            </a:prstGeom>
            <a:noFill/>
            <a:ln w="3175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accent1">
                  <a:lumMod val="50000"/>
                  <a:lumOff val="0"/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lumOff val="0"/>
                    </a:schemeClr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Y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Box 100">
              <a:extLst>
                <a:ext uri="{FF2B5EF4-FFF2-40B4-BE49-F238E27FC236}">
                  <a16:creationId xmlns:a16="http://schemas.microsoft.com/office/drawing/2014/main" id="{F2EB7797-7F22-90E2-2AFE-309AD437A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0" y="10207"/>
              <a:ext cx="979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  <a:lumOff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lt1">
                      <a:lumMod val="95000"/>
                      <a:lumOff val="0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Real Caption</a:t>
              </a:r>
              <a:endParaRPr lang="en-US" sz="9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A78FD09-5D9E-9DAC-3140-AFE336392D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0" y="9647"/>
              <a:ext cx="10120" cy="2467"/>
              <a:chOff x="1400" y="9647"/>
              <a:chExt cx="10120" cy="246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0901282-B552-EAA2-7762-FC91D9925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9647"/>
                <a:ext cx="10120" cy="246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8D7AC41-B1C1-C258-2EB0-B98DCEC62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6" y="10523"/>
                <a:ext cx="2018" cy="708"/>
                <a:chOff x="2446" y="10523"/>
                <a:chExt cx="2018" cy="70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EF99D3E3-B57D-8F20-B42B-E53D077FE1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0" y="10523"/>
                  <a:ext cx="2004" cy="356"/>
                  <a:chOff x="2460" y="10523"/>
                  <a:chExt cx="2004" cy="356"/>
                </a:xfrm>
              </p:grpSpPr>
              <p:sp>
                <p:nvSpPr>
                  <p:cNvPr id="43" name="Text Box 80">
                    <a:extLst>
                      <a:ext uri="{FF2B5EF4-FFF2-40B4-BE49-F238E27FC236}">
                        <a16:creationId xmlns:a16="http://schemas.microsoft.com/office/drawing/2014/main" id="{5E212579-F6C5-AC27-AFB9-A22341BD0A5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0" y="10523"/>
                    <a:ext cx="764" cy="356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>
                        <a:lumMod val="100000"/>
                        <a:lumOff val="0"/>
                      </a:schemeClr>
                    </a:solidFill>
                    <a:miter lim="800000"/>
                    <a:headEnd/>
                    <a:tailEnd/>
                  </a:ln>
                  <a:effectLst>
                    <a:outerShdw dist="28398" dir="3806097" algn="ctr" rotWithShape="0">
                      <a:schemeClr val="accent1">
                        <a:lumMod val="50000"/>
                        <a:lumOff val="0"/>
                        <a:alpha val="50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>
                            <a:lumMod val="100000"/>
                            <a:lumOff val="0"/>
                          </a:schemeClr>
                        </a:solidFill>
                      </a14:hiddenFill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  Z </a:t>
                    </a:r>
                    <a:endParaRPr lang="en-US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4" name="AutoShape 81">
                    <a:extLst>
                      <a:ext uri="{FF2B5EF4-FFF2-40B4-BE49-F238E27FC236}">
                        <a16:creationId xmlns:a16="http://schemas.microsoft.com/office/drawing/2014/main" id="{8A34DA72-A375-C673-C2DB-68AE935A55C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3213" y="10685"/>
                    <a:ext cx="1251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42" name="Text Box 82">
                  <a:extLst>
                    <a:ext uri="{FF2B5EF4-FFF2-40B4-BE49-F238E27FC236}">
                      <a16:creationId xmlns:a16="http://schemas.microsoft.com/office/drawing/2014/main" id="{9E91EE21-CB50-415A-6D6C-F91464BC7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6" y="10879"/>
                  <a:ext cx="957" cy="3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</a:t>
                  </a:r>
                  <a:r>
                    <a:rPr lang="en-US" sz="9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Noise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78B7A06-75D4-D30D-FED7-3058203B57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52" y="9761"/>
                <a:ext cx="5769" cy="1753"/>
                <a:chOff x="4252" y="9761"/>
                <a:chExt cx="5769" cy="1753"/>
              </a:xfrm>
            </p:grpSpPr>
            <p:sp>
              <p:nvSpPr>
                <p:cNvPr id="32" name="Text Box 83">
                  <a:extLst>
                    <a:ext uri="{FF2B5EF4-FFF2-40B4-BE49-F238E27FC236}">
                      <a16:creationId xmlns:a16="http://schemas.microsoft.com/office/drawing/2014/main" id="{5069C817-137D-1E05-805B-B83E07D8A6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64" y="10556"/>
                  <a:ext cx="959" cy="285"/>
                </a:xfrm>
                <a:prstGeom prst="rect">
                  <a:avLst/>
                </a:prstGeom>
                <a:solidFill>
                  <a:schemeClr val="accent4">
                    <a:lumMod val="100000"/>
                    <a:lumOff val="0"/>
                  </a:schemeClr>
                </a:solidFill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4">
                      <a:lumMod val="50000"/>
                      <a:lumOff val="0"/>
                      <a:alpha val="50000"/>
                    </a:schemeClr>
                  </a:outerShdw>
                </a:effec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G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Text Box 84">
                  <a:extLst>
                    <a:ext uri="{FF2B5EF4-FFF2-40B4-BE49-F238E27FC236}">
                      <a16:creationId xmlns:a16="http://schemas.microsoft.com/office/drawing/2014/main" id="{FB1E14A6-B21A-083C-117A-39C09D0EDA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52" y="10831"/>
                  <a:ext cx="1381" cy="3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4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</a:t>
                  </a:r>
                  <a:r>
                    <a:rPr lang="en-US" sz="900" b="1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Generator</a:t>
                  </a:r>
                  <a:endPara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4F1E976-9010-D117-878B-6144DD85FE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1" y="10546"/>
                  <a:ext cx="1104" cy="427"/>
                </a:xfrm>
                <a:prstGeom prst="rect">
                  <a:avLst/>
                </a:prstGeom>
                <a:solidFill>
                  <a:schemeClr val="accent6">
                    <a:lumMod val="100000"/>
                    <a:lumOff val="0"/>
                  </a:schemeClr>
                </a:solidFill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6">
                      <a:lumMod val="50000"/>
                      <a:lumOff val="0"/>
                      <a:alpha val="50000"/>
                    </a:schemeClr>
                  </a:outerShdw>
                </a:effec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   D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5" name="AutoShape 86">
                  <a:extLst>
                    <a:ext uri="{FF2B5EF4-FFF2-40B4-BE49-F238E27FC236}">
                      <a16:creationId xmlns:a16="http://schemas.microsoft.com/office/drawing/2014/main" id="{309DD7AB-F474-72C9-6FD9-8EAB2C5B7B2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5458" y="10781"/>
                  <a:ext cx="1593" cy="6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AutoShape 87">
                  <a:extLst>
                    <a:ext uri="{FF2B5EF4-FFF2-40B4-BE49-F238E27FC236}">
                      <a16:creationId xmlns:a16="http://schemas.microsoft.com/office/drawing/2014/main" id="{77AC4780-4A1B-98A0-87B4-8CB35179437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199" y="10763"/>
                  <a:ext cx="794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 Box 88">
                      <a:extLst>
                        <a:ext uri="{FF2B5EF4-FFF2-40B4-BE49-F238E27FC236}">
                          <a16:creationId xmlns:a16="http://schemas.microsoft.com/office/drawing/2014/main" id="{081017B9-1EF7-C7EA-E523-8CFE14AF7F3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993" y="10428"/>
                      <a:ext cx="1028" cy="692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𝒓𝒆𝒂𝒍</m:t>
                            </m:r>
                            <m:r>
                              <a:rPr lang="en-GB" sz="1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a:rPr lang="en-GB" sz="1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𝒇𝒂𝒌𝒆</m:t>
                            </m:r>
                          </m:oMath>
                        </m:oMathPara>
                      </a14:m>
                      <a:endParaRPr lang="en-US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 Box 88">
                      <a:extLst>
                        <a:ext uri="{FF2B5EF4-FFF2-40B4-BE49-F238E27FC236}">
                          <a16:creationId xmlns:a16="http://schemas.microsoft.com/office/drawing/2014/main" id="{081017B9-1EF7-C7EA-E523-8CFE14AF7F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993" y="10428"/>
                      <a:ext cx="1028" cy="69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r="-6667"/>
                      </a:stretch>
                    </a:blip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AutoShape 89">
                  <a:extLst>
                    <a:ext uri="{FF2B5EF4-FFF2-40B4-BE49-F238E27FC236}">
                      <a16:creationId xmlns:a16="http://schemas.microsoft.com/office/drawing/2014/main" id="{4C6FABEF-0ABA-4A0C-EEC5-BB522F328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61" y="9761"/>
                  <a:ext cx="585" cy="401"/>
                </a:xfrm>
                <a:prstGeom prst="can">
                  <a:avLst>
                    <a:gd name="adj" fmla="val 26838"/>
                  </a:avLst>
                </a:prstGeom>
                <a:solidFill>
                  <a:schemeClr val="accent4">
                    <a:lumMod val="100000"/>
                    <a:lumOff val="0"/>
                  </a:schemeClr>
                </a:solidFill>
                <a:ln w="9525">
                  <a:solidFill>
                    <a:schemeClr val="tx1">
                      <a:lumMod val="100000"/>
                      <a:lumOff val="0"/>
                    </a:schemeClr>
                  </a:solidFill>
                  <a:round/>
                  <a:headEnd/>
                  <a:tailEnd/>
                </a:ln>
                <a:effectLst>
                  <a:outerShdw dist="28398" dir="3806097" algn="ctr" rotWithShape="0">
                    <a:schemeClr val="accent4">
                      <a:lumMod val="50000"/>
                      <a:lumOff val="0"/>
                      <a:alpha val="50000"/>
                    </a:schemeClr>
                  </a:outerShdw>
                </a:effec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Text Box 90">
                  <a:extLst>
                    <a:ext uri="{FF2B5EF4-FFF2-40B4-BE49-F238E27FC236}">
                      <a16:creationId xmlns:a16="http://schemas.microsoft.com/office/drawing/2014/main" id="{5352C655-3A0A-B2DE-59F1-F3F15B3A68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10" y="10170"/>
                  <a:ext cx="1849" cy="4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4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 b="1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Real Image</a:t>
                  </a:r>
                  <a:endPara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 Box 91">
                  <a:extLst>
                    <a:ext uri="{FF2B5EF4-FFF2-40B4-BE49-F238E27FC236}">
                      <a16:creationId xmlns:a16="http://schemas.microsoft.com/office/drawing/2014/main" id="{E985807E-E14F-5ED6-263D-3D6BE46BB4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69" y="11038"/>
                  <a:ext cx="1687" cy="4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4">
                          <a:lumMod val="100000"/>
                          <a:lumOff val="0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lt1">
                          <a:lumMod val="95000"/>
                          <a:lumOff val="0"/>
                        </a:schemeClr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</a:t>
                  </a:r>
                  <a:r>
                    <a:rPr lang="en-US" sz="9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Discriminator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5DC2AD4-537C-6A29-38E0-F6895B1032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0" y="10699"/>
                <a:ext cx="2004" cy="852"/>
                <a:chOff x="2460" y="10699"/>
                <a:chExt cx="2004" cy="852"/>
              </a:xfrm>
            </p:grpSpPr>
            <p:sp>
              <p:nvSpPr>
                <p:cNvPr id="30" name="Text Box 96">
                  <a:extLst>
                    <a:ext uri="{FF2B5EF4-FFF2-40B4-BE49-F238E27FC236}">
                      <a16:creationId xmlns:a16="http://schemas.microsoft.com/office/drawing/2014/main" id="{6020ED4D-2BD8-0BCC-0E7D-574ACEAD91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0" y="11195"/>
                  <a:ext cx="764" cy="356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>
                  <a:outerShdw dist="28398" dir="3806097" algn="ctr" rotWithShape="0">
                    <a:schemeClr val="accent1">
                      <a:lumMod val="50000"/>
                      <a:lumOff val="0"/>
                      <a:alpha val="50000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lumMod val="100000"/>
                          <a:lumOff val="0"/>
                        </a:schemeClr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b="1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  Y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1" name="AutoShape 97">
                  <a:extLst>
                    <a:ext uri="{FF2B5EF4-FFF2-40B4-BE49-F238E27FC236}">
                      <a16:creationId xmlns:a16="http://schemas.microsoft.com/office/drawing/2014/main" id="{13D7B6C8-6E74-E0B1-E589-6891FB330C90}"/>
                    </a:ext>
                  </a:extLst>
                </p:cNvPr>
                <p:cNvCxnSpPr>
                  <a:cxnSpLocks noChangeShapeType="1"/>
                  <a:endCxn id="32" idx="1"/>
                </p:cNvCxnSpPr>
                <p:nvPr/>
              </p:nvCxnSpPr>
              <p:spPr bwMode="auto">
                <a:xfrm flipV="1">
                  <a:off x="3213" y="10699"/>
                  <a:ext cx="1251" cy="70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8CA9C55-B3EE-BE8C-DD0B-EC4750DB27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21" y="10478"/>
                <a:ext cx="1333" cy="586"/>
                <a:chOff x="10021" y="10478"/>
                <a:chExt cx="1333" cy="586"/>
              </a:xfrm>
            </p:grpSpPr>
            <p:cxnSp>
              <p:nvCxnSpPr>
                <p:cNvPr id="27" name="AutoShape 101">
                  <a:extLst>
                    <a:ext uri="{FF2B5EF4-FFF2-40B4-BE49-F238E27FC236}">
                      <a16:creationId xmlns:a16="http://schemas.microsoft.com/office/drawing/2014/main" id="{C76E2F72-0FEA-7F38-3F51-D0929ECC087B}"/>
                    </a:ext>
                  </a:extLst>
                </p:cNvPr>
                <p:cNvCxnSpPr>
                  <a:cxnSpLocks noChangeShapeType="1"/>
                  <a:stCxn id="37" idx="3"/>
                </p:cNvCxnSpPr>
                <p:nvPr/>
              </p:nvCxnSpPr>
              <p:spPr bwMode="auto">
                <a:xfrm flipV="1">
                  <a:off x="10021" y="10751"/>
                  <a:ext cx="573" cy="23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 Box 102">
                      <a:extLst>
                        <a:ext uri="{FF2B5EF4-FFF2-40B4-BE49-F238E27FC236}">
                          <a16:creationId xmlns:a16="http://schemas.microsoft.com/office/drawing/2014/main" id="{C4FCDC85-5585-4456-8D25-4B59389166E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636" y="10478"/>
                      <a:ext cx="718" cy="586"/>
                    </a:xfrm>
                    <a:prstGeom prst="rect">
                      <a:avLst/>
                    </a:prstGeom>
                    <a:solidFill>
                      <a:schemeClr val="tx2">
                        <a:lumMod val="100000"/>
                        <a:lumOff val="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𝓁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𝑎𝑑𝑣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 Box 102">
                      <a:extLst>
                        <a:ext uri="{FF2B5EF4-FFF2-40B4-BE49-F238E27FC236}">
                          <a16:creationId xmlns:a16="http://schemas.microsoft.com/office/drawing/2014/main" id="{C4FCDC85-5585-4456-8D25-4B59389166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0636" y="10478"/>
                      <a:ext cx="718" cy="58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05">
                  <a:extLst>
                    <a:ext uri="{FF2B5EF4-FFF2-40B4-BE49-F238E27FC236}">
                      <a16:creationId xmlns:a16="http://schemas.microsoft.com/office/drawing/2014/main" id="{1EA337FD-C7F2-B529-A53A-A9F2D4A81E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594" y="11158"/>
                  <a:ext cx="718" cy="586"/>
                </a:xfrm>
                <a:prstGeom prst="rect">
                  <a:avLst/>
                </a:prstGeom>
                <a:solidFill>
                  <a:schemeClr val="tx2">
                    <a:lumMod val="100000"/>
                    <a:lumOff val="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𝓁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 </a:t>
                  </a:r>
                  <a:endPara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 Box 105">
                  <a:extLst>
                    <a:ext uri="{FF2B5EF4-FFF2-40B4-BE49-F238E27FC236}">
                      <a16:creationId xmlns:a16="http://schemas.microsoft.com/office/drawing/2014/main" id="{1EA337FD-C7F2-B529-A53A-A9F2D4A81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94" y="11158"/>
                  <a:ext cx="718" cy="5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AutoShape 106">
              <a:extLst>
                <a:ext uri="{FF2B5EF4-FFF2-40B4-BE49-F238E27FC236}">
                  <a16:creationId xmlns:a16="http://schemas.microsoft.com/office/drawing/2014/main" id="{16DDD164-53B1-A01A-90B7-F9D0FDCF6933}"/>
                </a:ext>
              </a:extLst>
            </p:cNvPr>
            <p:cNvCxnSpPr>
              <a:cxnSpLocks noChangeShapeType="1"/>
              <a:stCxn id="37" idx="2"/>
            </p:cNvCxnSpPr>
            <p:nvPr/>
          </p:nvCxnSpPr>
          <p:spPr bwMode="auto">
            <a:xfrm>
              <a:off x="9507" y="11120"/>
              <a:ext cx="1087" cy="30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8" name="Text Box 100">
            <a:extLst>
              <a:ext uri="{FF2B5EF4-FFF2-40B4-BE49-F238E27FC236}">
                <a16:creationId xmlns:a16="http://schemas.microsoft.com/office/drawing/2014/main" id="{C87EA198-16E2-5BE4-248B-48426AC42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3396" y="4270312"/>
            <a:ext cx="597651" cy="38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100000"/>
                    <a:lumOff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lt1">
                    <a:lumMod val="95000"/>
                    <a:lumOff val="0"/>
                  </a:schemeClr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Real Caption</a:t>
            </a:r>
            <a:endParaRPr lang="en-US" sz="9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46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C9C2-A25A-B75D-5632-C6596994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Inception Score and Fréchet Inception distance?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B0A4-4074-3677-D979-E2ED2BEA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inception score is built on InceptionV3 that is trained on ImageNet</a:t>
            </a:r>
          </a:p>
          <a:p>
            <a:r>
              <a:rPr lang="en-US" dirty="0"/>
              <a:t>It checks for probability for each class distribution such as 0.8 birds and 0.1 cats and so on. </a:t>
            </a:r>
          </a:p>
          <a:p>
            <a:r>
              <a:rPr lang="en-US" dirty="0"/>
              <a:t>It has the lowest score of 1.0 and the best score of 1000 as ImageNet has 1000 classes.</a:t>
            </a:r>
          </a:p>
          <a:p>
            <a:r>
              <a:rPr lang="en-US" dirty="0"/>
              <a:t>However, it can be gambled, and it does not take into consideration the real images. (if it generated one image for each class it can get a perfect score)</a:t>
            </a:r>
          </a:p>
          <a:p>
            <a:r>
              <a:rPr lang="en-US" dirty="0"/>
              <a:t>It does not care for text relevance. </a:t>
            </a:r>
          </a:p>
        </p:txBody>
      </p:sp>
    </p:spTree>
    <p:extLst>
      <p:ext uri="{BB962C8B-B14F-4D97-AF65-F5344CB8AC3E}">
        <p14:creationId xmlns:p14="http://schemas.microsoft.com/office/powerpoint/2010/main" val="1729609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786F-A23A-BF43-B7D2-CFFFE9C5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Inception Score and Fréchet Inception distance?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FDA3A-4C8D-1AB8-04CC-9CAF5E877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Fréchet Inception distance is newer than the Inception Distance </a:t>
            </a:r>
          </a:p>
          <a:p>
            <a:r>
              <a:rPr lang="en-US" dirty="0"/>
              <a:t>It compares the coding layer, the last pooling layer prior to the classification output. It is used to capture specific computer vision features</a:t>
            </a:r>
          </a:p>
          <a:p>
            <a:r>
              <a:rPr lang="en-US" dirty="0"/>
              <a:t>Both real and fake images are summarized as multivariate Gaussian distribution</a:t>
            </a:r>
          </a:p>
          <a:p>
            <a:r>
              <a:rPr lang="en-US" dirty="0"/>
              <a:t>The distance between distribution is calculated using Fréchet distance </a:t>
            </a:r>
          </a:p>
          <a:p>
            <a:r>
              <a:rPr lang="en-US" dirty="0"/>
              <a:t>It is also known as (Wasserstein-2 distance).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81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0D7A-A9C8-1A68-62A1-3C8F0E70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2B03-EED0-56A2-9C5C-BDE2E0743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TensorFlow and </a:t>
            </a:r>
            <a:r>
              <a:rPr lang="en-US" dirty="0" err="1"/>
              <a:t>Pytorch</a:t>
            </a:r>
            <a:r>
              <a:rPr lang="en-US" dirty="0"/>
              <a:t> were used, and the code is integrated through serialization. </a:t>
            </a:r>
          </a:p>
          <a:p>
            <a:r>
              <a:rPr lang="en-US" dirty="0"/>
              <a:t>The work environment was </a:t>
            </a:r>
            <a:r>
              <a:rPr lang="en-US" dirty="0" err="1"/>
              <a:t>dockerized</a:t>
            </a:r>
            <a:r>
              <a:rPr lang="en-US" dirty="0"/>
              <a:t> and built upon </a:t>
            </a:r>
            <a:r>
              <a:rPr lang="en-US" dirty="0" err="1"/>
              <a:t>TensorFlow:latest-gpu-jupyter</a:t>
            </a:r>
            <a:r>
              <a:rPr lang="en-US" dirty="0"/>
              <a:t> image. </a:t>
            </a:r>
          </a:p>
          <a:p>
            <a:r>
              <a:rPr lang="en-US" dirty="0"/>
              <a:t>The training speed was improved by storing repeatedly used information such as embeddings for the known dataset captions</a:t>
            </a:r>
          </a:p>
          <a:p>
            <a:r>
              <a:rPr lang="en-US" dirty="0"/>
              <a:t>The training in </a:t>
            </a:r>
            <a:r>
              <a:rPr lang="en-US" dirty="0" err="1"/>
              <a:t>AttnGAN</a:t>
            </a:r>
            <a:r>
              <a:rPr lang="en-US" dirty="0"/>
              <a:t> was improved by 53% by using </a:t>
            </a:r>
            <a:r>
              <a:rPr lang="en-US" dirty="0" err="1"/>
              <a:t>numpy</a:t>
            </a:r>
            <a:r>
              <a:rPr lang="en-US" dirty="0"/>
              <a:t> arrays instead of lists and got better GPU utilization</a:t>
            </a:r>
          </a:p>
          <a:p>
            <a:r>
              <a:rPr lang="en-US" dirty="0"/>
              <a:t>The implementation should be carefully written as much as the research.</a:t>
            </a:r>
          </a:p>
        </p:txBody>
      </p:sp>
    </p:spTree>
    <p:extLst>
      <p:ext uri="{BB962C8B-B14F-4D97-AF65-F5344CB8AC3E}">
        <p14:creationId xmlns:p14="http://schemas.microsoft.com/office/powerpoint/2010/main" val="770946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DCA3-3694-13BE-D50A-1DBAED08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contribution and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7F12B-ACB4-6FB4-5AAF-9090404BB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input to the generator contributes most to the results</a:t>
                </a:r>
              </a:p>
              <a:p>
                <a:r>
                  <a:rPr lang="en-US" dirty="0"/>
                  <a:t>The feedback of the generator, the discriminator, results in a better fine-grained generator</a:t>
                </a:r>
              </a:p>
              <a:p>
                <a:r>
                  <a:rPr lang="en-US" dirty="0"/>
                  <a:t>Generating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64×64</m:t>
                    </m:r>
                  </m:oMath>
                </a14:m>
                <a:r>
                  <a:rPr lang="en-US" dirty="0"/>
                  <a:t> is considered one of the essential steps for quality.</a:t>
                </a:r>
              </a:p>
              <a:p>
                <a:r>
                  <a:rPr lang="en-US" dirty="0"/>
                  <a:t>Instance selection can potentially be standard for the new experiments</a:t>
                </a:r>
                <a:endParaRPr lang="ar-EG" dirty="0"/>
              </a:p>
              <a:p>
                <a:r>
                  <a:rPr lang="en-US" dirty="0"/>
                  <a:t>Larger embedding size with performance trade-off is not a good deal since it does not give big difference in image quality, but it scores higher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A7F12B-ACB4-6FB4-5AAF-9090404BB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300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AD7A-E0E7-83E2-EC85-4B51B2CA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contribution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1CF6-ADE5-45C2-2A5C-E4EBD490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noise should be statistically dependent on the generated dataset </a:t>
            </a:r>
          </a:p>
          <a:p>
            <a:r>
              <a:rPr lang="en-US" dirty="0"/>
              <a:t>Hierarchal architectures are better than using one deep network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6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7E411-AF6A-E034-2731-BEEA2115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Questions?</a:t>
            </a:r>
            <a:b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FD3F05D4-B5CD-99EA-A125-6F414D8DF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634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5742-93D4-D452-A490-8542A9C5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Matching-Aware Discriminator GAN-CLS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9A6C-2878-53FB-EBE5-D8F9E387F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The discriminator has to refuse images if it does not match the text description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76A3C16-299A-8900-AF60-00A7ECBE4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912817"/>
              </p:ext>
            </p:extLst>
          </p:nvPr>
        </p:nvGraphicFramePr>
        <p:xfrm>
          <a:off x="5405862" y="1491451"/>
          <a:ext cx="6019332" cy="387185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80687">
                  <a:extLst>
                    <a:ext uri="{9D8B030D-6E8A-4147-A177-3AD203B41FA5}">
                      <a16:colId xmlns:a16="http://schemas.microsoft.com/office/drawing/2014/main" val="1289922315"/>
                    </a:ext>
                  </a:extLst>
                </a:gridCol>
                <a:gridCol w="2008981">
                  <a:extLst>
                    <a:ext uri="{9D8B030D-6E8A-4147-A177-3AD203B41FA5}">
                      <a16:colId xmlns:a16="http://schemas.microsoft.com/office/drawing/2014/main" val="2019236488"/>
                    </a:ext>
                  </a:extLst>
                </a:gridCol>
                <a:gridCol w="2229664">
                  <a:extLst>
                    <a:ext uri="{9D8B030D-6E8A-4147-A177-3AD203B41FA5}">
                      <a16:colId xmlns:a16="http://schemas.microsoft.com/office/drawing/2014/main" val="781870160"/>
                    </a:ext>
                  </a:extLst>
                </a:gridCol>
              </a:tblGrid>
              <a:tr h="957006"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Image Statues</a:t>
                      </a:r>
                    </a:p>
                  </a:txBody>
                  <a:tcPr marL="164371" marR="164371" marT="164371" marB="1643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Caption Statues</a:t>
                      </a:r>
                    </a:p>
                  </a:txBody>
                  <a:tcPr marL="164371" marR="164371" marT="164371" marB="1643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all" spc="150">
                          <a:solidFill>
                            <a:schemeClr val="lt1"/>
                          </a:solidFill>
                        </a:rPr>
                        <a:t>Correct Prediction</a:t>
                      </a:r>
                    </a:p>
                  </a:txBody>
                  <a:tcPr marL="164371" marR="164371" marT="164371" marB="1643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144007"/>
                  </a:ext>
                </a:extLst>
              </a:tr>
              <a:tr h="847425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Fake Image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Mismatching Caption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Fake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558721"/>
                  </a:ext>
                </a:extLst>
              </a:tr>
              <a:tr h="847425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Real Image 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Mismatching Caption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Fake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815526"/>
                  </a:ext>
                </a:extLst>
              </a:tr>
              <a:tr h="61000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Fake Image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Matching Caption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Fake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097854"/>
                  </a:ext>
                </a:extLst>
              </a:tr>
              <a:tr h="610000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Real Image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Matching Caption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Real</a:t>
                      </a:r>
                    </a:p>
                  </a:txBody>
                  <a:tcPr marL="164371" marR="164371" marT="164371" marB="16437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681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91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8343-4E64-C17A-ED46-BCDF81D1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Interpolate (GAN-INT)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596B5-29FD-B6DE-37FC-0B710319C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additional caption for the generator by interpolating two points.</a:t>
            </a:r>
          </a:p>
          <a:p>
            <a:r>
              <a:rPr lang="en-US" dirty="0"/>
              <a:t>Subsequently, the discriminator does not have a “real” image corresponding to the interpolated captions</a:t>
            </a:r>
          </a:p>
          <a:p>
            <a:r>
              <a:rPr lang="en-US" dirty="0"/>
              <a:t>Discriminator should inspect if the generated image matches the text input. </a:t>
            </a:r>
          </a:p>
          <a:p>
            <a:r>
              <a:rPr lang="en-US" dirty="0"/>
              <a:t>If the discriminator did well in this task, the generator learns to fill the gaps in the data manifolds.</a:t>
            </a:r>
          </a:p>
        </p:txBody>
      </p:sp>
    </p:spTree>
    <p:extLst>
      <p:ext uri="{BB962C8B-B14F-4D97-AF65-F5344CB8AC3E}">
        <p14:creationId xmlns:p14="http://schemas.microsoft.com/office/powerpoint/2010/main" val="106794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F953-B21C-112A-6114-051FE4DA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trial Mix both approaches (GAN-INT-CLS)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BA44-DE2D-8388-46ED-9DD2653E7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GAN-INT improves the generator.</a:t>
            </a:r>
          </a:p>
          <a:p>
            <a:r>
              <a:rPr lang="en-US" dirty="0"/>
              <a:t>GAN-CLS improves the discriminator.</a:t>
            </a:r>
          </a:p>
          <a:p>
            <a:r>
              <a:rPr lang="en-US" dirty="0"/>
              <a:t>GAN-INT-CLS improves the adversarial model.</a:t>
            </a:r>
          </a:p>
        </p:txBody>
      </p:sp>
    </p:spTree>
    <p:extLst>
      <p:ext uri="{BB962C8B-B14F-4D97-AF65-F5344CB8AC3E}">
        <p14:creationId xmlns:p14="http://schemas.microsoft.com/office/powerpoint/2010/main" val="419396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6EE9-8D42-7413-8F6E-0EC13729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Qualitative Results for GAN-INT-CLS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8249F-C241-58F9-67D6-103B675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Text-input: “ This bird is blue”</a:t>
            </a:r>
          </a:p>
          <a:p>
            <a:r>
              <a:rPr lang="en-US" sz="2000" dirty="0"/>
              <a:t>This shows some blue image that looks like a bird.</a:t>
            </a:r>
          </a:p>
          <a:p>
            <a:r>
              <a:rPr lang="en-US" sz="2000" dirty="0"/>
              <a:t>It is a trivial prompt. What if it is more complex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een, colorful, different, old&#10;&#10;Description automatically generated">
            <a:extLst>
              <a:ext uri="{FF2B5EF4-FFF2-40B4-BE49-F238E27FC236}">
                <a16:creationId xmlns:a16="http://schemas.microsoft.com/office/drawing/2014/main" id="{5D6B38D3-1D23-49B9-6713-B0759569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087363"/>
            <a:ext cx="6019331" cy="46800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1066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B0DB-03B9-AB33-A0E9-3C692896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Complex input: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08B27-4243-4B72-4F7A-48ED0BC1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effectLst/>
                <a:latin typeface="+mn-lt"/>
                <a:ea typeface="+mn-ea"/>
                <a:cs typeface="+mn-cs"/>
              </a:rPr>
              <a:t>Input text: “This bird has red head and blue body.”</a:t>
            </a:r>
          </a:p>
          <a:p>
            <a:r>
              <a:rPr lang="en-US" sz="2000" dirty="0"/>
              <a:t>It can be observed it missed the detail of “blue body” the image is overly red.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ifferent, colorful, same, colors&#10;&#10;Description automatically generated">
            <a:extLst>
              <a:ext uri="{FF2B5EF4-FFF2-40B4-BE49-F238E27FC236}">
                <a16:creationId xmlns:a16="http://schemas.microsoft.com/office/drawing/2014/main" id="{AE506370-61DA-2084-A893-04C94BF3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042218"/>
            <a:ext cx="6019331" cy="47703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980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89F698CEC5E04F954E1DAE0ED1524F" ma:contentTypeVersion="7" ma:contentTypeDescription="Create a new document." ma:contentTypeScope="" ma:versionID="9cc9fca360ebba8d956d3c04046a604d">
  <xsd:schema xmlns:xsd="http://www.w3.org/2001/XMLSchema" xmlns:xs="http://www.w3.org/2001/XMLSchema" xmlns:p="http://schemas.microsoft.com/office/2006/metadata/properties" xmlns:ns3="374239eb-b979-4802-99fb-7e85b28f7c02" xmlns:ns4="1c939243-0ef6-482d-8403-825d3580a5aa" targetNamespace="http://schemas.microsoft.com/office/2006/metadata/properties" ma:root="true" ma:fieldsID="e25382399cea8c0a0a5508fefbd9ddb6" ns3:_="" ns4:_="">
    <xsd:import namespace="374239eb-b979-4802-99fb-7e85b28f7c02"/>
    <xsd:import namespace="1c939243-0ef6-482d-8403-825d3580a5a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4239eb-b979-4802-99fb-7e85b28f7c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39243-0ef6-482d-8403-825d3580a5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95F8B2-8F06-4162-A033-ED57E4223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24EC50-B331-43A6-B1BB-D8669C1DE6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4239eb-b979-4802-99fb-7e85b28f7c02"/>
    <ds:schemaRef ds:uri="1c939243-0ef6-482d-8403-825d3580a5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862B21-5C16-4293-AEF9-17F41C1D18E5}">
  <ds:schemaRefs>
    <ds:schemaRef ds:uri="http://schemas.microsoft.com/office/2006/documentManagement/types"/>
    <ds:schemaRef ds:uri="374239eb-b979-4802-99fb-7e85b28f7c02"/>
    <ds:schemaRef ds:uri="http://www.w3.org/XML/1998/namespace"/>
    <ds:schemaRef ds:uri="1c939243-0ef6-482d-8403-825d3580a5aa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2195</Words>
  <Application>Microsoft Office PowerPoint</Application>
  <PresentationFormat>Widescreen</PresentationFormat>
  <Paragraphs>305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Office Theme</vt:lpstr>
      <vt:lpstr>Adversarial Text-to-Image</vt:lpstr>
      <vt:lpstr>Problem definition and its motivation</vt:lpstr>
      <vt:lpstr>Brief Introduction to generative adversarial Network</vt:lpstr>
      <vt:lpstr>Brief Introduction to generative adversarial Network</vt:lpstr>
      <vt:lpstr>Matching-Aware Discriminator GAN-CLS</vt:lpstr>
      <vt:lpstr>Generator Interpolate (GAN-INT)</vt:lpstr>
      <vt:lpstr>First trial Mix both approaches (GAN-INT-CLS)</vt:lpstr>
      <vt:lpstr>Qualitative Results for GAN-INT-CLS</vt:lpstr>
      <vt:lpstr>Complex input:</vt:lpstr>
      <vt:lpstr>Quantitative results</vt:lpstr>
      <vt:lpstr>Second attempt: Instance Selection</vt:lpstr>
      <vt:lpstr>Second attempt: Instance Selection</vt:lpstr>
      <vt:lpstr>Second attempt: Instance Selection</vt:lpstr>
      <vt:lpstr>Third Attempt use bigger model with instance selection</vt:lpstr>
      <vt:lpstr>Third Attempt use bigger model with instance selection</vt:lpstr>
      <vt:lpstr>Third Attempt use bigger model with instance selection</vt:lpstr>
      <vt:lpstr>Fourth Attempt: “Create embedding from scratch”</vt:lpstr>
      <vt:lpstr>Fourth Attempt: “Create embedding from scratch”</vt:lpstr>
      <vt:lpstr>Fourth Attempt: “Create embedding from scratch”</vt:lpstr>
      <vt:lpstr>Fourth Attempt: “Create embedding from scratch”</vt:lpstr>
      <vt:lpstr>Fifth Attempt: Use BERT</vt:lpstr>
      <vt:lpstr>Fifth Attempt: Use BERT</vt:lpstr>
      <vt:lpstr>Fifth Attempt: Use BERT</vt:lpstr>
      <vt:lpstr>Hierarchal structures</vt:lpstr>
      <vt:lpstr>Hierarchal structures</vt:lpstr>
      <vt:lpstr>Hierarchal structures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Attention is all you need</vt:lpstr>
      <vt:lpstr>Where we started where we reached.</vt:lpstr>
      <vt:lpstr>Quantitative Results of our different trials</vt:lpstr>
      <vt:lpstr>Quantitative Results of our best trial versus state-of-art.</vt:lpstr>
      <vt:lpstr>Closer look on our different trails</vt:lpstr>
      <vt:lpstr>What is Inception Score and Fréchet Inception distance?</vt:lpstr>
      <vt:lpstr>What is Inception Score and Fréchet Inception distance?</vt:lpstr>
      <vt:lpstr>Implementation Notes</vt:lpstr>
      <vt:lpstr>Project contribution and conclusions</vt:lpstr>
      <vt:lpstr>Project contribution and conclusions</vt:lpstr>
      <vt:lpstr>Any Questions?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Ahmed 189292</cp:lastModifiedBy>
  <cp:revision>9</cp:revision>
  <dcterms:created xsi:type="dcterms:W3CDTF">2022-05-24T13:22:56Z</dcterms:created>
  <dcterms:modified xsi:type="dcterms:W3CDTF">2022-06-20T11:58:04Z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0x010100E689F698CEC5E04F954E1DAE0ED1524F</vt:lpwstr>
  </property>
</Properties>
</file>